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sd" ContentType="application/vnd.visi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5739" r:id="rId1"/>
  </p:sldMasterIdLst>
  <p:notesMasterIdLst>
    <p:notesMasterId r:id="rId48"/>
  </p:notes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5" r:id="rId23"/>
    <p:sldId id="287" r:id="rId24"/>
    <p:sldId id="288" r:id="rId25"/>
    <p:sldId id="286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261" r:id="rId45"/>
    <p:sldId id="262" r:id="rId46"/>
    <p:sldId id="307" r:id="rId4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67" autoAdjust="0"/>
    <p:restoredTop sz="86395" autoAdjust="0"/>
  </p:normalViewPr>
  <p:slideViewPr>
    <p:cSldViewPr>
      <p:cViewPr varScale="1">
        <p:scale>
          <a:sx n="176" d="100"/>
          <a:sy n="176" d="100"/>
        </p:scale>
        <p:origin x="907" y="115"/>
      </p:cViewPr>
      <p:guideLst>
        <p:guide orient="horz" pos="2160"/>
        <p:guide pos="2880"/>
      </p:guideLst>
    </p:cSldViewPr>
  </p:slideViewPr>
  <p:outlineViewPr>
    <p:cViewPr>
      <p:scale>
        <a:sx n="75" d="100"/>
        <a:sy n="75" d="100"/>
      </p:scale>
      <p:origin x="0" y="-6395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54" d="100"/>
          <a:sy n="154" d="100"/>
        </p:scale>
        <p:origin x="5856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0DDD7-3ECF-4AE1-AEBD-C01FAD572A1C}" type="datetimeFigureOut">
              <a:rPr lang="lt-LT" smtClean="0"/>
              <a:t>2021-02-17</a:t>
            </a:fld>
            <a:endParaRPr lang="lt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t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74783-169D-467D-A8D4-8E5FC1BE30AB}" type="slidenum">
              <a:rPr lang="lt-LT" smtClean="0"/>
              <a:t>‹N°›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154388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C24656-60E2-4E15-BF93-7568A663E341}" type="slidenum">
              <a:rPr lang="lt-LT"/>
              <a:pPr/>
              <a:t>14</a:t>
            </a:fld>
            <a:endParaRPr lang="lt-LT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lt-L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D93695-B737-4419-AEE2-4CA969248A8D}" type="slidenum">
              <a:rPr lang="lt-LT"/>
              <a:pPr/>
              <a:t>42</a:t>
            </a:fld>
            <a:endParaRPr lang="lt-LT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55E0C9-3A78-431E-8EEF-5978B228C96E}" type="slidenum">
              <a:rPr lang="lt-LT"/>
              <a:pPr/>
              <a:t>43</a:t>
            </a:fld>
            <a:endParaRPr lang="lt-LT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74783-169D-467D-A8D4-8E5FC1BE30AB}" type="slidenum">
              <a:rPr lang="lt-LT" smtClean="0"/>
              <a:t>44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308160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34389E-882D-4CA7-9242-B399F90C1B68}" type="slidenum">
              <a:rPr lang="lt-LT"/>
              <a:pPr/>
              <a:t>16</a:t>
            </a:fld>
            <a:endParaRPr lang="lt-LT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lt-L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74783-169D-467D-A8D4-8E5FC1BE30AB}" type="slidenum">
              <a:rPr lang="lt-LT" smtClean="0"/>
              <a:t>35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141061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74783-169D-467D-A8D4-8E5FC1BE30AB}" type="slidenum">
              <a:rPr lang="lt-LT" smtClean="0"/>
              <a:t>36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890897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74783-169D-467D-A8D4-8E5FC1BE30AB}" type="slidenum">
              <a:rPr lang="lt-LT" smtClean="0"/>
              <a:t>37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287218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21363B-20A7-4808-9EC3-34C89179D61A}" type="slidenum">
              <a:rPr lang="lt-LT"/>
              <a:pPr/>
              <a:t>38</a:t>
            </a:fld>
            <a:endParaRPr lang="lt-LT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Pritaikomumas – transorfmaciju gausa</a:t>
            </a:r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FEEAC3-1EDF-4279-849A-857C6C419393}" type="slidenum">
              <a:rPr lang="lt-LT"/>
              <a:pPr/>
              <a:t>39</a:t>
            </a:fld>
            <a:endParaRPr lang="lt-LT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B3EB17-1CF3-4F72-8319-1BCE6E7AC68D}" type="slidenum">
              <a:rPr lang="lt-LT"/>
              <a:pPr/>
              <a:t>40</a:t>
            </a:fld>
            <a:endParaRPr lang="lt-LT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48343D-2F40-4E4B-889C-0CDC0929B50C}" type="slidenum">
              <a:rPr lang="lt-LT"/>
              <a:pPr/>
              <a:t>41</a:t>
            </a:fld>
            <a:endParaRPr lang="lt-LT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43323" y="3721473"/>
            <a:ext cx="5120640" cy="1581150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4AEB0E4-7C60-44EF-AE9D-E2121A21F2A0}" type="datetime1">
              <a:rPr lang="fr-FR" smtClean="0"/>
              <a:t>17/02/2021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1475" y="6429375"/>
            <a:ext cx="876300" cy="292100"/>
          </a:xfrm>
        </p:spPr>
        <p:txBody>
          <a:bodyPr/>
          <a:lstStyle/>
          <a:p>
            <a:fld id="{D739C4FB-7D33-419B-8833-D1372BFD11C8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9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739896" y="1417320"/>
            <a:ext cx="5120640" cy="2304288"/>
          </a:xfrm>
        </p:spPr>
        <p:txBody>
          <a:bodyPr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5603-10A1-4252-AC88-AB2C34BC5F8C}" type="datetime1">
              <a:rPr lang="fr-FR" smtClean="0"/>
              <a:t>17/02/2021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3559-E2CA-443B-B6E3-0F9D44A0273A}" type="datetime1">
              <a:rPr lang="fr-FR" smtClean="0"/>
              <a:t>17/02/2021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476250"/>
            <a:ext cx="8280400" cy="8747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5288" y="1557338"/>
            <a:ext cx="4064000" cy="4824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1688" y="1557338"/>
            <a:ext cx="4064000" cy="4824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9870B3FB-BF22-4ACB-9D98-2C9EB1B4F62F}" type="datetime1">
              <a:rPr lang="fr-FR" smtClean="0"/>
              <a:t>17/02/2021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5053AA6A-FF2F-44C5-8F16-F678E1538531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948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476250"/>
            <a:ext cx="8280400" cy="8747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5288" y="1557338"/>
            <a:ext cx="8280400" cy="23352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288" y="4044950"/>
            <a:ext cx="8280400" cy="233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910B4B9-1742-424D-A5B7-509B828A3AB7}" type="datetime1">
              <a:rPr lang="fr-FR" smtClean="0"/>
              <a:t>17/02/2021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95A6C726-4D98-45E7-A0C2-552D210D8FEE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354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427163" y="304800"/>
            <a:ext cx="703103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16013" y="1709738"/>
            <a:ext cx="3594100" cy="21161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62513" y="1709738"/>
            <a:ext cx="3595687" cy="21161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116013" y="3978275"/>
            <a:ext cx="3594100" cy="2117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2513" y="3978275"/>
            <a:ext cx="3595687" cy="2117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17AC3F8-C2E3-4DE4-9FE5-E39FB57C5D8E}" type="datetime1">
              <a:rPr lang="fr-FR" smtClean="0"/>
              <a:t>17/02/2021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30500" y="6248400"/>
            <a:ext cx="3683000" cy="457200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3306049-BB72-4C5D-86C1-9C489A92789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22884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476250"/>
            <a:ext cx="8280400" cy="8747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t-L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5288" y="1557338"/>
            <a:ext cx="4064000" cy="4824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1688" y="1557338"/>
            <a:ext cx="4064000" cy="23352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1688" y="4044950"/>
            <a:ext cx="4064000" cy="233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BD759654-D6E1-4CC4-A3C2-893BE7CC6378}" type="datetime1">
              <a:rPr lang="fr-FR" smtClean="0"/>
              <a:t>17/02/2021</a:t>
            </a:fld>
            <a:endParaRPr lang="fr-F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9BD33B16-DB2B-4D17-8CEA-9894C0416518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112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>
            <a:spLocks noChangeAspect="1" noEditPoints="1"/>
          </p:cNvSpPr>
          <p:nvPr/>
        </p:nvSpPr>
        <p:spPr bwMode="auto">
          <a:xfrm>
            <a:off x="5489634" y="0"/>
            <a:ext cx="3393768" cy="6858000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63B9B-D843-4293-8EA6-7FA7EA84D682}" type="datetime1">
              <a:rPr lang="fr-FR" smtClean="0"/>
              <a:t>17/02/2021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5" name="Title Placeholder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274320" y="1298448"/>
            <a:ext cx="8595360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1F3456B-C441-4BC0-9844-684147E8CC86}" type="datetime1">
              <a:rPr lang="fr-FR" smtClean="0"/>
              <a:t>17/02/2021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743324" y="1400174"/>
            <a:ext cx="5120640" cy="1476375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Freeform 7"/>
          <p:cNvSpPr>
            <a:spLocks noChangeAspect="1" noEditPoints="1"/>
          </p:cNvSpPr>
          <p:nvPr/>
        </p:nvSpPr>
        <p:spPr bwMode="auto">
          <a:xfrm>
            <a:off x="34289" y="136641"/>
            <a:ext cx="3326149" cy="6721359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733800" y="2895599"/>
            <a:ext cx="5129543" cy="2667001"/>
          </a:xfrm>
        </p:spPr>
        <p:txBody>
          <a:bodyPr anchor="t">
            <a:normAutofit/>
          </a:bodyPr>
          <a:lstStyle>
            <a:lvl1pPr>
              <a:defRPr kumimoji="0" lang="en-US" sz="40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B40F-CECA-44C1-89BA-C1E80927DD5C}" type="datetime1">
              <a:rPr lang="fr-FR" smtClean="0"/>
              <a:t>17/02/2021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F4B5-A061-4C37-860E-05668DF5DC3A}" type="datetime1">
              <a:rPr lang="fr-FR" smtClean="0"/>
              <a:t>17/02/2021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5" y="1298448"/>
            <a:ext cx="4248150" cy="509587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15815" y="1298448"/>
            <a:ext cx="4248150" cy="509587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C6FF438-A013-48C5-A815-11A50EB03696}" type="datetime1">
              <a:rPr lang="fr-FR" smtClean="0"/>
              <a:t>17/02/2021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A51E-440B-4F7E-ACCE-EAC396B61655}" type="datetime1">
              <a:rPr lang="fr-FR" smtClean="0"/>
              <a:t>17/02/2021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1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E9B7066-9F19-4D13-A12E-178D24702E26}" type="datetime1">
              <a:rPr lang="fr-FR" smtClean="0"/>
              <a:t>17/02/2021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2834640" cy="12984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4"/>
          </p:nvPr>
        </p:nvSpPr>
        <p:spPr>
          <a:xfrm>
            <a:off x="3775935" y="533400"/>
            <a:ext cx="5063266" cy="570280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4" y="1539240"/>
            <a:ext cx="2834640" cy="4709160"/>
          </a:xfrm>
        </p:spPr>
        <p:txBody>
          <a:bodyPr>
            <a:normAutofit/>
          </a:bodyPr>
          <a:lstStyle>
            <a:lvl1pPr marL="0" indent="0">
              <a:buNone/>
              <a:defRPr lang="en-US" sz="1600" b="0" i="0" kern="1200" cap="none" spc="30" baseline="0" dirty="0" smtClean="0">
                <a:solidFill>
                  <a:schemeClr val="bg2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-1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09950" y="0"/>
            <a:ext cx="5734050" cy="6858000"/>
          </a:xfrm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DA66BBD-E1EE-45EB-86A6-1F8617236E8A}" type="datetime1">
              <a:rPr lang="fr-FR" smtClean="0"/>
              <a:t>17/02/2021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276224" y="228600"/>
            <a:ext cx="2834640" cy="129539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74320" y="1536192"/>
            <a:ext cx="2834640" cy="471220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225" y="1295400"/>
            <a:ext cx="8591550" cy="4933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5" y="6429375"/>
            <a:ext cx="21336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fld id="{91E4425B-3AEF-4B4B-BAC5-172F7BAFE58E}" type="datetime1">
              <a:rPr lang="fr-FR" smtClean="0"/>
              <a:t>17/02/2021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3324" y="6429375"/>
            <a:ext cx="4086225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1475" y="6429375"/>
            <a:ext cx="8763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05140462-0667-4258-8DD6-DC1FD194F4F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40" r:id="rId1"/>
    <p:sldLayoutId id="2147485741" r:id="rId2"/>
    <p:sldLayoutId id="2147485742" r:id="rId3"/>
    <p:sldLayoutId id="2147485743" r:id="rId4"/>
    <p:sldLayoutId id="2147485744" r:id="rId5"/>
    <p:sldLayoutId id="2147485745" r:id="rId6"/>
    <p:sldLayoutId id="2147485746" r:id="rId7"/>
    <p:sldLayoutId id="2147485747" r:id="rId8"/>
    <p:sldLayoutId id="2147485748" r:id="rId9"/>
    <p:sldLayoutId id="2147485749" r:id="rId10"/>
    <p:sldLayoutId id="2147485750" r:id="rId11"/>
    <p:sldLayoutId id="2147485751" r:id="rId12"/>
    <p:sldLayoutId id="2147485752" r:id="rId13"/>
    <p:sldLayoutId id="2147485753" r:id="rId14"/>
    <p:sldLayoutId id="2147485754" r:id="rId15"/>
  </p:sldLayoutIdLst>
  <p:transition>
    <p:fade/>
  </p:transition>
  <p:hf hdr="0" ftr="0" dt="0"/>
  <p:txStyles>
    <p:titleStyle>
      <a:lvl1pPr algn="l" defTabSz="914400" rtl="0" eaLnBrk="1" latinLnBrk="0" hangingPunct="1">
        <a:spcBef>
          <a:spcPts val="400"/>
        </a:spcBef>
        <a:buNone/>
        <a:defRPr sz="3600" b="0" kern="1200" cap="none" spc="0" baseline="0">
          <a:solidFill>
            <a:schemeClr val="tx2"/>
          </a:solidFill>
          <a:latin typeface="+mj-lt"/>
          <a:ea typeface="+mj-ea"/>
          <a:cs typeface="Tunga" pitchFamily="2"/>
        </a:defRPr>
      </a:lvl1pPr>
    </p:titleStyle>
    <p:bodyStyle>
      <a:lvl1pPr marL="171450" indent="-173736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itchFamily="34" charset="0"/>
        <a:buChar char="•"/>
        <a:defRPr sz="2200" b="0" i="0" kern="1200" cap="none" spc="30" baseline="0">
          <a:solidFill>
            <a:schemeClr val="tx2"/>
          </a:solidFill>
          <a:latin typeface="+mn-lt"/>
          <a:ea typeface="+mn-ea"/>
          <a:cs typeface="Tahoma" pitchFamily="34" charset="0"/>
        </a:defRPr>
      </a:lvl1pPr>
      <a:lvl2pPr marL="34448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51593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3pPr>
      <a:lvl4pPr marL="688975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860425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Tahoma" pitchFamily="34" charset="0"/>
        </a:defRPr>
      </a:lvl5pPr>
      <a:lvl6pPr marL="105156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23444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41732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20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Microsoft_Visio_2003-2010_Drawing4.vsd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Microsoft_Visio_2003-2010_Drawing5.vsd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Microsoft_Visio_2003-2010_Drawing6.vsd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Drawing7.vsd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Microsoft_Visio_2003-2010_Drawing8.vsd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emf"/><Relationship Id="rId4" Type="http://schemas.openxmlformats.org/officeDocument/2006/relationships/oleObject" Target="../embeddings/Microsoft_Visio_2003-2010_Drawing9.vsd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Microsoft_Visio_2003-2010_Drawing10.vsd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Microsoft_Visio_2003-2010_Drawing11.vsd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0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9.emf"/><Relationship Id="rId4" Type="http://schemas.openxmlformats.org/officeDocument/2006/relationships/oleObject" Target="../embeddings/oleObject4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Microsoft_Visio_2003-2010_Drawing12.vsd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Microsoft_Visio_2003-2010_Drawing13.vsd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oleObject" Target="../embeddings/Microsoft_Visio_2003-2010_Drawing14.vsd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Microsoft_Visio_2003-2010_Drawing15.vsd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Drawing16.vsd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Microsoft_Visio_2003-2010_Drawing17.vsd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Drawing18.vsd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Drawing19.vsd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dromda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Microsoft_Visio_2003-2010_Drawing.vsd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cstyler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mdx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Microsoft_Visio_2003-2010_Drawing1.vsd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Microsoft_Visio_2003-2010_Drawing2.vsd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Microsoft_Visio_2003-2010_Drawing3.vsd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Software Development Processes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5140462-0667-4258-8DD6-DC1FD194F4F6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Project Management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sz="1800" noProof="0" dirty="0"/>
              <a:t>Perform integrated planning and changes management.</a:t>
            </a:r>
          </a:p>
          <a:p>
            <a:r>
              <a:rPr lang="en-GB" sz="1800" noProof="0" dirty="0"/>
              <a:t>Define and manage project scope.</a:t>
            </a:r>
          </a:p>
          <a:p>
            <a:r>
              <a:rPr lang="en-GB" sz="1800" noProof="0" dirty="0"/>
              <a:t>Define </a:t>
            </a:r>
            <a:r>
              <a:rPr lang="en-GB" sz="1800" dirty="0"/>
              <a:t>and manage </a:t>
            </a:r>
            <a:r>
              <a:rPr lang="en-GB" sz="1800" noProof="0" dirty="0"/>
              <a:t>project costs.</a:t>
            </a:r>
          </a:p>
          <a:p>
            <a:r>
              <a:rPr lang="en-GB" sz="1800" noProof="0" dirty="0"/>
              <a:t>Define and manage project schedules.</a:t>
            </a:r>
          </a:p>
          <a:p>
            <a:r>
              <a:rPr lang="en-GB" sz="1800" noProof="0" dirty="0"/>
              <a:t>Procure required resources for a project.</a:t>
            </a:r>
          </a:p>
          <a:p>
            <a:r>
              <a:rPr lang="en-GB" sz="1800" noProof="0" dirty="0"/>
              <a:t>Manage contacts and suppliers, ensure resources delivery.</a:t>
            </a:r>
          </a:p>
          <a:p>
            <a:r>
              <a:rPr lang="en-GB" sz="1800" noProof="0" dirty="0"/>
              <a:t>Alleviate internal-external project stakeholders communication.</a:t>
            </a:r>
          </a:p>
          <a:p>
            <a:r>
              <a:rPr lang="en-GB" sz="1800" noProof="0" dirty="0"/>
              <a:t>Handle project risks.</a:t>
            </a:r>
          </a:p>
          <a:p>
            <a:r>
              <a:rPr lang="en-GB" sz="1800" noProof="0" dirty="0"/>
              <a:t>Document and monitor team quality process.</a:t>
            </a:r>
          </a:p>
          <a:p>
            <a:endParaRPr lang="en-GB" sz="1800" noProof="0" dirty="0"/>
          </a:p>
        </p:txBody>
      </p:sp>
    </p:spTree>
    <p:extLst>
      <p:ext uri="{BB962C8B-B14F-4D97-AF65-F5344CB8AC3E}">
        <p14:creationId xmlns:p14="http://schemas.microsoft.com/office/powerpoint/2010/main" val="328110386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5140462-0667-4258-8DD6-DC1FD194F4F6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Trade-offs Management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115617" y="4653136"/>
            <a:ext cx="7200800" cy="1442864"/>
          </a:xfrm>
        </p:spPr>
        <p:txBody>
          <a:bodyPr>
            <a:normAutofit fontScale="92500" lnSpcReduction="10000"/>
          </a:bodyPr>
          <a:lstStyle/>
          <a:p>
            <a:r>
              <a:rPr lang="en-GB" sz="2000" noProof="0" dirty="0"/>
              <a:t>All projects are constrained, priority should be given to two parameters.</a:t>
            </a:r>
          </a:p>
          <a:p>
            <a:r>
              <a:rPr lang="en-GB" sz="2000" noProof="0" dirty="0"/>
              <a:t>Helpful template:</a:t>
            </a:r>
          </a:p>
          <a:p>
            <a:pPr lvl="1"/>
            <a:r>
              <a:rPr lang="en-GB" sz="1600" noProof="0" dirty="0"/>
              <a:t>Given fixed ____________, we choose ___________ and change ___________ if needed.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228820"/>
              </p:ext>
            </p:extLst>
          </p:nvPr>
        </p:nvGraphicFramePr>
        <p:xfrm>
          <a:off x="2411760" y="1196752"/>
          <a:ext cx="3999934" cy="36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018829" imgH="1836090" progId="Visio.Drawing.11">
                  <p:embed/>
                </p:oleObj>
              </mc:Choice>
              <mc:Fallback>
                <p:oleObj name="Visio" r:id="rId2" imgW="2018829" imgH="183609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11760" y="1196752"/>
                        <a:ext cx="3999934" cy="36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86976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5140462-0667-4258-8DD6-DC1FD194F4F6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585664"/>
            <a:ext cx="8255173" cy="611088"/>
          </a:xfrm>
        </p:spPr>
        <p:txBody>
          <a:bodyPr>
            <a:normAutofit fontScale="90000"/>
          </a:bodyPr>
          <a:lstStyle/>
          <a:p>
            <a:r>
              <a:rPr lang="en-GB" noProof="0" dirty="0"/>
              <a:t>Project Iterations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276224" y="1298448"/>
            <a:ext cx="8544247" cy="1986536"/>
          </a:xfrm>
        </p:spPr>
        <p:txBody>
          <a:bodyPr>
            <a:normAutofit/>
          </a:bodyPr>
          <a:lstStyle/>
          <a:p>
            <a:r>
              <a:rPr lang="en-GB" noProof="0" dirty="0"/>
              <a:t>Define release plan for multiple project versions.</a:t>
            </a:r>
          </a:p>
          <a:p>
            <a:r>
              <a:rPr lang="en-GB" noProof="0" dirty="0"/>
              <a:t>Regularly provide intermediate versions.</a:t>
            </a:r>
          </a:p>
          <a:p>
            <a:r>
              <a:rPr lang="en-GB" noProof="0" dirty="0"/>
              <a:t>Core product functions get priority.</a:t>
            </a:r>
          </a:p>
          <a:p>
            <a:r>
              <a:rPr lang="en-GB" noProof="0" dirty="0"/>
              <a:t>High risk features are implemented first.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7196567"/>
              </p:ext>
            </p:extLst>
          </p:nvPr>
        </p:nvGraphicFramePr>
        <p:xfrm>
          <a:off x="2267744" y="3140968"/>
          <a:ext cx="4724157" cy="3318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349119" imgH="3726118" progId="Visio.Drawing.11">
                  <p:embed/>
                </p:oleObj>
              </mc:Choice>
              <mc:Fallback>
                <p:oleObj name="Visio" r:id="rId2" imgW="5349119" imgH="3726118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67744" y="3140968"/>
                        <a:ext cx="4724157" cy="3318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283557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5140462-0667-4258-8DD6-DC1FD194F4F6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System Architecture 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sz="1400" noProof="0" dirty="0"/>
              <a:t>Use case view: </a:t>
            </a:r>
          </a:p>
          <a:p>
            <a:pPr lvl="1"/>
            <a:r>
              <a:rPr lang="en-GB" sz="1400" noProof="0" dirty="0"/>
              <a:t>Use case diagram</a:t>
            </a:r>
          </a:p>
          <a:p>
            <a:r>
              <a:rPr lang="en-GB" sz="1400" noProof="0" dirty="0"/>
              <a:t>Logic view:</a:t>
            </a:r>
          </a:p>
          <a:p>
            <a:pPr lvl="1"/>
            <a:r>
              <a:rPr lang="en-GB" sz="1400" noProof="0" dirty="0"/>
              <a:t>Class diagram,</a:t>
            </a:r>
          </a:p>
          <a:p>
            <a:pPr lvl="1"/>
            <a:r>
              <a:rPr lang="en-GB" sz="1400" noProof="0" dirty="0"/>
              <a:t>Package diagram.</a:t>
            </a:r>
          </a:p>
          <a:p>
            <a:r>
              <a:rPr lang="en-GB" sz="1400" noProof="0" dirty="0"/>
              <a:t>Process view:</a:t>
            </a:r>
          </a:p>
          <a:p>
            <a:pPr lvl="1"/>
            <a:r>
              <a:rPr lang="en-GB" sz="1400" noProof="0" dirty="0"/>
              <a:t>State diagram,</a:t>
            </a:r>
          </a:p>
          <a:p>
            <a:pPr lvl="1"/>
            <a:r>
              <a:rPr lang="en-GB" sz="1400" noProof="0" dirty="0"/>
              <a:t>Sequence diagram,</a:t>
            </a:r>
          </a:p>
          <a:p>
            <a:pPr lvl="1"/>
            <a:r>
              <a:rPr lang="en-GB" sz="1400" noProof="0" dirty="0"/>
              <a:t>Collaboration diagram.</a:t>
            </a:r>
          </a:p>
          <a:p>
            <a:r>
              <a:rPr lang="en-GB" sz="1400" noProof="0" dirty="0"/>
              <a:t>Deployment view:</a:t>
            </a:r>
          </a:p>
          <a:p>
            <a:pPr lvl="1"/>
            <a:r>
              <a:rPr lang="en-GB" sz="1400" noProof="0" dirty="0"/>
              <a:t>Deployment diagram.</a:t>
            </a:r>
          </a:p>
          <a:p>
            <a:r>
              <a:rPr lang="en-GB" sz="1400" noProof="0" dirty="0"/>
              <a:t>Implementation view:</a:t>
            </a:r>
          </a:p>
          <a:p>
            <a:pPr lvl="1"/>
            <a:r>
              <a:rPr lang="en-GB" sz="1400" noProof="0" dirty="0"/>
              <a:t>Component diagram.</a:t>
            </a:r>
          </a:p>
          <a:p>
            <a:endParaRPr lang="en-GB" sz="1400" noProof="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285412"/>
              </p:ext>
            </p:extLst>
          </p:nvPr>
        </p:nvGraphicFramePr>
        <p:xfrm>
          <a:off x="4716016" y="1811957"/>
          <a:ext cx="4119432" cy="2372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118215" imgH="1218870" progId="Visio.Drawing.11">
                  <p:embed/>
                </p:oleObj>
              </mc:Choice>
              <mc:Fallback>
                <p:oleObj name="Visio" r:id="rId2" imgW="2118215" imgH="121887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16016" y="1811957"/>
                        <a:ext cx="4119432" cy="2372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00968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5140462-0667-4258-8DD6-DC1FD194F4F6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MDE / MDD / MDA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sz="quarter" idx="13"/>
          </p:nvPr>
        </p:nvSpPr>
        <p:spPr>
          <a:xfrm>
            <a:off x="395288" y="1557338"/>
            <a:ext cx="8425184" cy="13676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i="1" noProof="0" dirty="0"/>
              <a:t>Model Driven Engineering</a:t>
            </a:r>
          </a:p>
          <a:p>
            <a:r>
              <a:rPr lang="en-GB" i="1" noProof="0" dirty="0"/>
              <a:t>Model Driven Development</a:t>
            </a:r>
          </a:p>
          <a:p>
            <a:r>
              <a:rPr lang="en-GB" i="1" noProof="0" dirty="0"/>
              <a:t>Model Driven Architecture</a:t>
            </a:r>
            <a:endParaRPr lang="en-GB" noProof="0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44865"/>
            <a:ext cx="3792889" cy="304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236037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5140462-0667-4258-8DD6-DC1FD194F4F6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MDE, MDD, MDA ideas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395288" y="1557338"/>
            <a:ext cx="8280400" cy="4824412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System development ends with a model.</a:t>
            </a:r>
          </a:p>
          <a:p>
            <a:r>
              <a:rPr lang="en-GB" noProof="0" dirty="0"/>
              <a:t>No coding.</a:t>
            </a:r>
          </a:p>
          <a:p>
            <a:r>
              <a:rPr lang="en-GB" noProof="0" dirty="0"/>
              <a:t>Transformations build system code.</a:t>
            </a:r>
          </a:p>
          <a:p>
            <a:r>
              <a:rPr lang="en-GB" noProof="0" dirty="0"/>
              <a:t>Developer</a:t>
            </a:r>
          </a:p>
          <a:p>
            <a:pPr lvl="1"/>
            <a:r>
              <a:rPr lang="en-GB" noProof="0" dirty="0"/>
              <a:t>models system,</a:t>
            </a:r>
          </a:p>
          <a:p>
            <a:pPr lvl="1"/>
            <a:r>
              <a:rPr lang="en-GB" noProof="0" dirty="0"/>
              <a:t>picks technologies,</a:t>
            </a:r>
          </a:p>
          <a:p>
            <a:pPr lvl="1"/>
            <a:r>
              <a:rPr lang="en-GB" dirty="0"/>
              <a:t>s</a:t>
            </a:r>
            <a:r>
              <a:rPr lang="en-GB" noProof="0" dirty="0"/>
              <a:t>elects components.</a:t>
            </a:r>
          </a:p>
          <a:p>
            <a:r>
              <a:rPr lang="en-GB" noProof="0" dirty="0"/>
              <a:t>Tools that are based on selected transformations build full system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281620964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5140462-0667-4258-8DD6-DC1FD194F4F6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404664"/>
            <a:ext cx="7031037" cy="755104"/>
          </a:xfrm>
        </p:spPr>
        <p:txBody>
          <a:bodyPr>
            <a:normAutofit/>
          </a:bodyPr>
          <a:lstStyle/>
          <a:p>
            <a:r>
              <a:rPr lang="en-GB" noProof="0" dirty="0"/>
              <a:t>The change if the Abstraction Level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276224" y="1298448"/>
            <a:ext cx="8328223" cy="546376"/>
          </a:xfrm>
        </p:spPr>
        <p:txBody>
          <a:bodyPr/>
          <a:lstStyle/>
          <a:p>
            <a:r>
              <a:rPr lang="en-GB" sz="2400" noProof="0" dirty="0"/>
              <a:t>Systems are built in higher and higher abstractions levels.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931441"/>
              </p:ext>
            </p:extLst>
          </p:nvPr>
        </p:nvGraphicFramePr>
        <p:xfrm>
          <a:off x="1043608" y="1844824"/>
          <a:ext cx="7058273" cy="439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531790" imgH="3451428" progId="Visio.Drawing.11">
                  <p:embed/>
                </p:oleObj>
              </mc:Choice>
              <mc:Fallback>
                <p:oleObj name="Visio" r:id="rId3" imgW="5531790" imgH="3451428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3608" y="1844824"/>
                        <a:ext cx="7058273" cy="4392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926838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5140462-0667-4258-8DD6-DC1FD194F4F6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CASE Failure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GB" sz="2800" noProof="0" dirty="0"/>
              <a:t>Not used in practice. </a:t>
            </a:r>
          </a:p>
          <a:p>
            <a:r>
              <a:rPr lang="en-GB" sz="2800" noProof="0" dirty="0"/>
              <a:t>Causes:</a:t>
            </a:r>
          </a:p>
          <a:p>
            <a:pPr lvl="1"/>
            <a:r>
              <a:rPr lang="en-GB" noProof="0" dirty="0"/>
              <a:t>Immature tools,</a:t>
            </a:r>
          </a:p>
          <a:p>
            <a:pPr lvl="1"/>
            <a:r>
              <a:rPr lang="en-GB" noProof="0" dirty="0"/>
              <a:t>Code-model synchronization problems,</a:t>
            </a:r>
          </a:p>
          <a:p>
            <a:pPr lvl="1"/>
            <a:r>
              <a:rPr lang="en-GB" noProof="0" dirty="0"/>
              <a:t>Insufficient model details.</a:t>
            </a:r>
          </a:p>
          <a:p>
            <a:r>
              <a:rPr lang="en-GB" sz="2800" noProof="0" dirty="0"/>
              <a:t>Models were not used for directly building system and were considered as additional expenses.</a:t>
            </a:r>
          </a:p>
        </p:txBody>
      </p:sp>
    </p:spTree>
    <p:extLst>
      <p:ext uri="{BB962C8B-B14F-4D97-AF65-F5344CB8AC3E}">
        <p14:creationId xmlns:p14="http://schemas.microsoft.com/office/powerpoint/2010/main" val="167204705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5140462-0667-4258-8DD6-DC1FD194F4F6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Todays Problems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noProof="0" dirty="0"/>
              <a:t>Platform's complexity is bigger than the abstraction level that programming languages can provide:</a:t>
            </a:r>
          </a:p>
          <a:p>
            <a:pPr lvl="1"/>
            <a:r>
              <a:rPr lang="en-GB" noProof="0" dirty="0"/>
              <a:t>Quickly evolving of platforms,</a:t>
            </a:r>
          </a:p>
          <a:p>
            <a:pPr lvl="1"/>
            <a:r>
              <a:rPr lang="en-GB" noProof="0" dirty="0"/>
              <a:t>Code rewrite is needed on platform change.</a:t>
            </a:r>
          </a:p>
          <a:p>
            <a:pPr lvl="1">
              <a:buFont typeface="Wingdings" pitchFamily="2" charset="2"/>
              <a:buNone/>
            </a:pPr>
            <a:r>
              <a:rPr lang="en-GB" noProof="0" dirty="0"/>
              <a:t>Plenty of effort is needed for deployment and development while building systems </a:t>
            </a:r>
            <a:r>
              <a:rPr lang="en-GB" noProof="0" dirty="0" err="1"/>
              <a:t>unsing</a:t>
            </a:r>
            <a:r>
              <a:rPr lang="en-GB" noProof="0" dirty="0"/>
              <a:t> high level languages and platforms</a:t>
            </a:r>
          </a:p>
        </p:txBody>
      </p:sp>
    </p:spTree>
    <p:extLst>
      <p:ext uri="{BB962C8B-B14F-4D97-AF65-F5344CB8AC3E}">
        <p14:creationId xmlns:p14="http://schemas.microsoft.com/office/powerpoint/2010/main" val="74185944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5140462-0667-4258-8DD6-DC1FD194F4F6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Model Driven Engineering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sz="2000" noProof="0" dirty="0"/>
              <a:t>DSML (</a:t>
            </a:r>
            <a:r>
              <a:rPr lang="en-GB" sz="2000" i="1" noProof="0" dirty="0"/>
              <a:t>Domain Specific Modelling Language</a:t>
            </a:r>
            <a:r>
              <a:rPr lang="en-GB" sz="2000" noProof="0" dirty="0"/>
              <a:t>):</a:t>
            </a:r>
          </a:p>
          <a:p>
            <a:pPr lvl="1"/>
            <a:r>
              <a:rPr lang="en-GB" sz="1600" noProof="0" dirty="0"/>
              <a:t>DSML type system allows to formalize system behaviour, structure and requirements in specific domain.</a:t>
            </a:r>
          </a:p>
          <a:p>
            <a:pPr lvl="1"/>
            <a:r>
              <a:rPr lang="en-GB" sz="1600" noProof="0" dirty="0"/>
              <a:t>DSML are defined by meta-models that define relations between domain specific concepts and precisely define core semantic and constraints.</a:t>
            </a:r>
          </a:p>
          <a:p>
            <a:r>
              <a:rPr lang="en-GB" sz="2000" noProof="0" dirty="0"/>
              <a:t>Transformations and Generators</a:t>
            </a:r>
          </a:p>
          <a:p>
            <a:pPr lvl="1"/>
            <a:r>
              <a:rPr lang="en-GB" sz="1600" noProof="0" dirty="0"/>
              <a:t>Analyse specific aspects of models,</a:t>
            </a:r>
          </a:p>
          <a:p>
            <a:pPr lvl="1"/>
            <a:r>
              <a:rPr lang="en-GB" sz="1600" noProof="0" dirty="0"/>
              <a:t>Afterwards generate system artefacts such as code, input data, deployment descriptors, alternative view models.</a:t>
            </a:r>
          </a:p>
          <a:p>
            <a:pPr>
              <a:buFont typeface="Wingdings" pitchFamily="2" charset="2"/>
              <a:buNone/>
            </a:pPr>
            <a:endParaRPr lang="en-GB" sz="2000" noProof="0" dirty="0"/>
          </a:p>
          <a:p>
            <a:endParaRPr lang="en-GB" sz="2000" noProof="0" dirty="0"/>
          </a:p>
        </p:txBody>
      </p:sp>
    </p:spTree>
    <p:extLst>
      <p:ext uri="{BB962C8B-B14F-4D97-AF65-F5344CB8AC3E}">
        <p14:creationId xmlns:p14="http://schemas.microsoft.com/office/powerpoint/2010/main" val="12793096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5140462-0667-4258-8DD6-DC1FD194F4F6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Topics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noProof="0" dirty="0"/>
              <a:t>Software Development Process Models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/>
              <a:t>MSF (</a:t>
            </a:r>
            <a:r>
              <a:rPr lang="en-GB" i="1" noProof="0" dirty="0"/>
              <a:t>Microsoft Solution Framework</a:t>
            </a:r>
            <a:r>
              <a:rPr lang="en-GB" noProof="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/>
              <a:t>System Architecture 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/>
              <a:t>MDE (</a:t>
            </a:r>
            <a:r>
              <a:rPr lang="en-GB" i="1" noProof="0" dirty="0"/>
              <a:t>Model Driven Engineering</a:t>
            </a:r>
            <a:r>
              <a:rPr lang="en-GB" noProof="0" dirty="0"/>
              <a:t>)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5053AA6A-FF2F-44C5-8F16-F678E1538531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Model Driven Architecture</a:t>
            </a:r>
          </a:p>
        </p:txBody>
      </p:sp>
      <p:pic>
        <p:nvPicPr>
          <p:cNvPr id="17413" name="Picture 5" descr="mda_left_new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366050"/>
            <a:ext cx="4694659" cy="482711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3"/>
          <p:cNvSpPr>
            <a:spLocks noGrp="1" noChangeArrowheads="1"/>
          </p:cNvSpPr>
          <p:nvPr>
            <p:ph sz="quarter" idx="14"/>
          </p:nvPr>
        </p:nvSpPr>
        <p:spPr>
          <a:xfrm>
            <a:off x="395537" y="1298448"/>
            <a:ext cx="3528391" cy="4937760"/>
          </a:xfrm>
        </p:spPr>
        <p:txBody>
          <a:bodyPr/>
          <a:lstStyle/>
          <a:p>
            <a:r>
              <a:rPr lang="en-GB" sz="2800" noProof="0" dirty="0"/>
              <a:t>MDE implementation</a:t>
            </a:r>
          </a:p>
          <a:p>
            <a:r>
              <a:rPr lang="en-GB" sz="2800" noProof="0" dirty="0"/>
              <a:t>OMG standard</a:t>
            </a:r>
          </a:p>
          <a:p>
            <a:endParaRPr lang="en-GB" sz="2800" noProof="0" dirty="0"/>
          </a:p>
          <a:p>
            <a:endParaRPr lang="en-GB" sz="2800" noProof="0" dirty="0"/>
          </a:p>
        </p:txBody>
      </p:sp>
    </p:spTree>
    <p:extLst>
      <p:ext uri="{BB962C8B-B14F-4D97-AF65-F5344CB8AC3E}">
        <p14:creationId xmlns:p14="http://schemas.microsoft.com/office/powerpoint/2010/main" val="275604321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5140462-0667-4258-8DD6-DC1FD194F4F6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MDA Goals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noProof="0" dirty="0"/>
              <a:t>MDA is developed for:</a:t>
            </a:r>
          </a:p>
          <a:p>
            <a:pPr lvl="1"/>
            <a:r>
              <a:rPr lang="en-GB" noProof="0" dirty="0"/>
              <a:t>Faster software development,</a:t>
            </a:r>
          </a:p>
          <a:p>
            <a:pPr lvl="1"/>
            <a:r>
              <a:rPr lang="en-GB" noProof="0" dirty="0"/>
              <a:t>Improved software quality,</a:t>
            </a:r>
          </a:p>
          <a:p>
            <a:pPr lvl="1"/>
            <a:r>
              <a:rPr lang="en-GB" noProof="0" dirty="0"/>
              <a:t>Reduce manual development,</a:t>
            </a:r>
          </a:p>
          <a:p>
            <a:pPr lvl="1"/>
            <a:r>
              <a:rPr lang="en-GB" noProof="0" dirty="0"/>
              <a:t>Reduce coupling to technologies (ex.: JAVA, .NET, ASP),</a:t>
            </a:r>
          </a:p>
          <a:p>
            <a:pPr lvl="1"/>
            <a:r>
              <a:rPr lang="en-GB" noProof="0" dirty="0"/>
              <a:t>Fast reaction to change requests.</a:t>
            </a:r>
          </a:p>
        </p:txBody>
      </p:sp>
    </p:spTree>
    <p:extLst>
      <p:ext uri="{BB962C8B-B14F-4D97-AF65-F5344CB8AC3E}">
        <p14:creationId xmlns:p14="http://schemas.microsoft.com/office/powerpoint/2010/main" val="304322945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5140462-0667-4258-8DD6-DC1FD194F4F6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noProof="0" dirty="0"/>
              <a:t>Classic and MDA Software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noProof="0" dirty="0"/>
              <a:t>Classic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GB" noProof="0" dirty="0"/>
              <a:t>MDA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t-LT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6724431"/>
              </p:ext>
            </p:extLst>
          </p:nvPr>
        </p:nvGraphicFramePr>
        <p:xfrm>
          <a:off x="1115616" y="1844824"/>
          <a:ext cx="3168352" cy="4440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002147" imgH="4190979" progId="Visio.Drawing.11">
                  <p:embed/>
                </p:oleObj>
              </mc:Choice>
              <mc:Fallback>
                <p:oleObj name="Visio" r:id="rId2" imgW="3002147" imgH="4190979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1844824"/>
                        <a:ext cx="3168352" cy="44404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0416294"/>
              </p:ext>
            </p:extLst>
          </p:nvPr>
        </p:nvGraphicFramePr>
        <p:xfrm>
          <a:off x="4716016" y="1772816"/>
          <a:ext cx="3168352" cy="4440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002147" imgH="4190979" progId="Visio.Drawing.11">
                  <p:embed/>
                </p:oleObj>
              </mc:Choice>
              <mc:Fallback>
                <p:oleObj name="Visio" r:id="rId4" imgW="3002147" imgH="4190979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16016" y="1772816"/>
                        <a:ext cx="3168352" cy="4440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284453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5140462-0667-4258-8DD6-DC1FD194F4F6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Development with MDA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lt-LT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noProof="0" dirty="0"/>
              <a:t>Only modelling.</a:t>
            </a:r>
          </a:p>
          <a:p>
            <a:r>
              <a:rPr lang="en-GB" noProof="0" dirty="0"/>
              <a:t>Implementation by transformations.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057053"/>
              </p:ext>
            </p:extLst>
          </p:nvPr>
        </p:nvGraphicFramePr>
        <p:xfrm>
          <a:off x="683568" y="1484784"/>
          <a:ext cx="7704856" cy="4539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537417" imgH="1401812" progId="Visio.Drawing.11">
                  <p:embed/>
                </p:oleObj>
              </mc:Choice>
              <mc:Fallback>
                <p:oleObj name="Visio" r:id="rId2" imgW="2537417" imgH="1401812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3568" y="1484784"/>
                        <a:ext cx="7704856" cy="4539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112598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5140462-0667-4258-8DD6-DC1FD194F4F6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noProof="0" dirty="0"/>
              <a:t>Development with MDA (detailed)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081265"/>
              </p:ext>
            </p:extLst>
          </p:nvPr>
        </p:nvGraphicFramePr>
        <p:xfrm>
          <a:off x="1187624" y="1412776"/>
          <a:ext cx="6768752" cy="4815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621257" imgH="1866673" progId="Visio.Drawing.11">
                  <p:embed/>
                </p:oleObj>
              </mc:Choice>
              <mc:Fallback>
                <p:oleObj name="Visio" r:id="rId2" imgW="2621257" imgH="1866673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87624" y="1412776"/>
                        <a:ext cx="6768752" cy="4815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623551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5140462-0667-4258-8DD6-DC1FD194F4F6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MDA Models</a:t>
            </a:r>
          </a:p>
        </p:txBody>
      </p:sp>
      <p:sp>
        <p:nvSpPr>
          <p:cNvPr id="56324" name="Rectangle 4"/>
          <p:cNvSpPr>
            <a:spLocks noGrp="1" noChangeArrowheads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noProof="0" dirty="0"/>
              <a:t>CIM – </a:t>
            </a:r>
            <a:r>
              <a:rPr lang="en-GB" i="1" noProof="0" dirty="0"/>
              <a:t>Computation Independent Model</a:t>
            </a:r>
          </a:p>
          <a:p>
            <a:pPr lvl="1"/>
            <a:r>
              <a:rPr lang="en-GB" noProof="0" dirty="0"/>
              <a:t>Defines domain and requirements.</a:t>
            </a:r>
          </a:p>
          <a:p>
            <a:r>
              <a:rPr lang="en-GB" noProof="0" dirty="0"/>
              <a:t>PIM – </a:t>
            </a:r>
            <a:r>
              <a:rPr lang="en-GB" i="1" noProof="0" dirty="0"/>
              <a:t>Platform Independent Model</a:t>
            </a:r>
          </a:p>
          <a:p>
            <a:pPr lvl="1"/>
            <a:r>
              <a:rPr lang="en-GB" noProof="0" dirty="0"/>
              <a:t>Defines system functions independently from platforms.</a:t>
            </a:r>
          </a:p>
          <a:p>
            <a:r>
              <a:rPr lang="en-GB" noProof="0" dirty="0"/>
              <a:t>PSM – </a:t>
            </a:r>
            <a:r>
              <a:rPr lang="en-GB" i="1" noProof="0" dirty="0"/>
              <a:t>Platform Specific Model</a:t>
            </a:r>
          </a:p>
          <a:p>
            <a:pPr lvl="1"/>
            <a:r>
              <a:rPr lang="en-GB" noProof="0" dirty="0"/>
              <a:t>Defines system behaviour within selected platforms.</a:t>
            </a:r>
          </a:p>
        </p:txBody>
      </p:sp>
    </p:spTree>
    <p:extLst>
      <p:ext uri="{BB962C8B-B14F-4D97-AF65-F5344CB8AC3E}">
        <p14:creationId xmlns:p14="http://schemas.microsoft.com/office/powerpoint/2010/main" val="362239772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5053AA6A-FF2F-44C5-8F16-F678E1538531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PIM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GB" sz="2800" noProof="0" dirty="0"/>
              <a:t>Platform independent model that</a:t>
            </a:r>
          </a:p>
          <a:p>
            <a:pPr lvl="1"/>
            <a:r>
              <a:rPr lang="en-GB" noProof="0" dirty="0"/>
              <a:t>Define system functions,</a:t>
            </a:r>
          </a:p>
          <a:p>
            <a:pPr lvl="1"/>
            <a:r>
              <a:rPr lang="en-GB" noProof="0" dirty="0"/>
              <a:t>Define system data.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696914"/>
              </p:ext>
            </p:extLst>
          </p:nvPr>
        </p:nvGraphicFramePr>
        <p:xfrm>
          <a:off x="4067944" y="3284984"/>
          <a:ext cx="4689847" cy="3076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042459" imgH="2651734" progId="Visio.Drawing.11">
                  <p:embed/>
                </p:oleObj>
              </mc:Choice>
              <mc:Fallback>
                <p:oleObj name="Visio" r:id="rId2" imgW="4042459" imgH="2651734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67944" y="3284984"/>
                        <a:ext cx="4689847" cy="3076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071810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PSM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en-GB" sz="2800" noProof="0" dirty="0"/>
              <a:t>Platform specific model that define system functions and data that are adapted to selected platforms.</a:t>
            </a:r>
          </a:p>
          <a:p>
            <a:r>
              <a:rPr lang="en-GB" sz="2800" noProof="0" dirty="0"/>
              <a:t>Uses platform specific features.</a:t>
            </a:r>
          </a:p>
          <a:p>
            <a:r>
              <a:rPr lang="en-GB" sz="2800" noProof="0" dirty="0"/>
              <a:t>Matches specification model.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3AA6A-FF2F-44C5-8F16-F678E1538531}" type="slidenum">
              <a:rPr lang="fr-FR" smtClean="0"/>
              <a:pPr/>
              <a:t>27</a:t>
            </a:fld>
            <a:endParaRPr lang="fr-FR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9614663"/>
              </p:ext>
            </p:extLst>
          </p:nvPr>
        </p:nvGraphicFramePr>
        <p:xfrm>
          <a:off x="5220072" y="1628800"/>
          <a:ext cx="3426445" cy="4708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345549" imgH="3224263" progId="Visio.Drawing.11">
                  <p:embed/>
                </p:oleObj>
              </mc:Choice>
              <mc:Fallback>
                <p:oleObj name="Visio" r:id="rId2" imgW="2345549" imgH="3224263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20072" y="1628800"/>
                        <a:ext cx="3426445" cy="4708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6076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5140462-0667-4258-8DD6-DC1FD194F4F6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PSM (EJB, JSP)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74320" y="1298448"/>
            <a:ext cx="3217560" cy="3282680"/>
          </a:xfrm>
        </p:spPr>
        <p:txBody>
          <a:bodyPr>
            <a:normAutofit/>
          </a:bodyPr>
          <a:lstStyle/>
          <a:p>
            <a:r>
              <a:rPr lang="en-GB" noProof="0" dirty="0"/>
              <a:t>PIM is transformed to</a:t>
            </a:r>
          </a:p>
          <a:p>
            <a:pPr lvl="1"/>
            <a:r>
              <a:rPr lang="en-GB" noProof="0" dirty="0"/>
              <a:t>EJB,</a:t>
            </a:r>
          </a:p>
          <a:p>
            <a:pPr lvl="1"/>
            <a:r>
              <a:rPr lang="en-GB" noProof="0" dirty="0"/>
              <a:t>JSP,</a:t>
            </a:r>
          </a:p>
          <a:p>
            <a:pPr lvl="1"/>
            <a:r>
              <a:rPr lang="en-GB" noProof="0" dirty="0"/>
              <a:t>ER.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8110671"/>
              </p:ext>
            </p:extLst>
          </p:nvPr>
        </p:nvGraphicFramePr>
        <p:xfrm>
          <a:off x="2627784" y="5085184"/>
          <a:ext cx="3633778" cy="1371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679237" imgH="1011300" progId="Visio.Drawing.11">
                  <p:embed/>
                </p:oleObj>
              </mc:Choice>
              <mc:Fallback>
                <p:oleObj name="Visio" r:id="rId2" imgW="2679237" imgH="101130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27784" y="5085184"/>
                        <a:ext cx="3633778" cy="1371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39166"/>
              </p:ext>
            </p:extLst>
          </p:nvPr>
        </p:nvGraphicFramePr>
        <p:xfrm>
          <a:off x="3563888" y="1556792"/>
          <a:ext cx="2592288" cy="2951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688606" imgH="3062023" progId="Visio.Drawing.11">
                  <p:embed/>
                </p:oleObj>
              </mc:Choice>
              <mc:Fallback>
                <p:oleObj name="Visio" r:id="rId4" imgW="2688606" imgH="3062023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63888" y="1556792"/>
                        <a:ext cx="2592288" cy="29519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553030"/>
              </p:ext>
            </p:extLst>
          </p:nvPr>
        </p:nvGraphicFramePr>
        <p:xfrm>
          <a:off x="6156176" y="1656825"/>
          <a:ext cx="2343150" cy="322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3116254" imgH="4287600" progId="Visio.Drawing.11">
                  <p:embed/>
                </p:oleObj>
              </mc:Choice>
              <mc:Fallback>
                <p:oleObj r:id="rId6" imgW="3116254" imgH="4287600" progId="Visio.Drawing.11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1656825"/>
                        <a:ext cx="2343150" cy="3228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012160" y="1268760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>
                <a:solidFill>
                  <a:schemeClr val="accent2">
                    <a:lumMod val="50000"/>
                  </a:schemeClr>
                </a:solidFill>
              </a:rPr>
              <a:t>Data Base Model </a:t>
            </a:r>
            <a:r>
              <a:rPr lang="lt-LT" sz="1000" b="1" dirty="0">
                <a:solidFill>
                  <a:schemeClr val="accent2">
                    <a:lumMod val="50000"/>
                  </a:schemeClr>
                </a:solidFill>
              </a:rPr>
              <a:t>(ER </a:t>
            </a:r>
            <a:r>
              <a:rPr lang="fr-FR" sz="1000" b="1" dirty="0">
                <a:solidFill>
                  <a:schemeClr val="accent2">
                    <a:lumMod val="50000"/>
                  </a:schemeClr>
                </a:solidFill>
              </a:rPr>
              <a:t>Diagram</a:t>
            </a:r>
            <a:r>
              <a:rPr lang="lt-LT" sz="1000" b="1" dirty="0">
                <a:solidFill>
                  <a:schemeClr val="accent2">
                    <a:lumMod val="50000"/>
                  </a:schemeClr>
                </a:solidFill>
              </a:rPr>
              <a:t>).</a:t>
            </a:r>
            <a:endParaRPr lang="en-US" sz="1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1860" y="1268760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>
                <a:solidFill>
                  <a:schemeClr val="accent2">
                    <a:lumMod val="50000"/>
                  </a:schemeClr>
                </a:solidFill>
              </a:rPr>
              <a:t>Web System Model </a:t>
            </a:r>
            <a:r>
              <a:rPr lang="lt-LT" sz="1000" b="1" dirty="0">
                <a:solidFill>
                  <a:schemeClr val="accent2">
                    <a:lumMod val="50000"/>
                  </a:schemeClr>
                </a:solidFill>
              </a:rPr>
              <a:t>(JSP)</a:t>
            </a:r>
            <a:endParaRPr lang="en-US" sz="1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7784" y="4776246"/>
            <a:ext cx="3528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1000" b="1" dirty="0">
                <a:solidFill>
                  <a:schemeClr val="accent2">
                    <a:lumMod val="50000"/>
                  </a:schemeClr>
                </a:solidFill>
              </a:rPr>
              <a:t>EJB </a:t>
            </a:r>
            <a:r>
              <a:rPr lang="fr-FR" sz="1000" b="1" dirty="0">
                <a:solidFill>
                  <a:schemeClr val="accent2">
                    <a:lumMod val="50000"/>
                  </a:schemeClr>
                </a:solidFill>
              </a:rPr>
              <a:t>Model</a:t>
            </a:r>
            <a:endParaRPr lang="en-US" sz="10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71468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Transformations</a:t>
            </a:r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GB" sz="2800" noProof="0" dirty="0"/>
              <a:t>Model to model conversion.</a:t>
            </a:r>
          </a:p>
          <a:p>
            <a:endParaRPr lang="en-GB" sz="2800" noProof="0" dirty="0"/>
          </a:p>
          <a:p>
            <a:r>
              <a:rPr lang="en-GB" sz="2800" noProof="0" dirty="0"/>
              <a:t>QVT standard.</a:t>
            </a:r>
          </a:p>
          <a:p>
            <a:endParaRPr lang="en-GB" sz="2800" noProof="0" dirty="0"/>
          </a:p>
          <a:p>
            <a:r>
              <a:rPr lang="en-GB" sz="2800" noProof="0" dirty="0"/>
              <a:t>Doman expert knowledge storage.</a:t>
            </a:r>
          </a:p>
          <a:p>
            <a:endParaRPr lang="en-GB" sz="28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3AA6A-FF2F-44C5-8F16-F678E1538531}" type="slidenum">
              <a:rPr lang="fr-FR" smtClean="0"/>
              <a:pPr/>
              <a:t>29</a:t>
            </a:fld>
            <a:endParaRPr lang="fr-FR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199856"/>
              </p:ext>
            </p:extLst>
          </p:nvPr>
        </p:nvGraphicFramePr>
        <p:xfrm>
          <a:off x="3275856" y="1844824"/>
          <a:ext cx="5673725" cy="303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998766" imgH="2659050" progId="Visio.Drawing.11">
                  <p:embed/>
                </p:oleObj>
              </mc:Choice>
              <mc:Fallback>
                <p:oleObj name="Visio" r:id="rId2" imgW="4998766" imgH="265905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75856" y="1844824"/>
                        <a:ext cx="5673725" cy="303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3508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5140462-0667-4258-8DD6-DC1FD194F4F6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Software Development Process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noProof="0" dirty="0"/>
              <a:t>Model:</a:t>
            </a:r>
          </a:p>
          <a:p>
            <a:pPr lvl="1"/>
            <a:r>
              <a:rPr lang="en-GB" noProof="0" dirty="0"/>
              <a:t>Defines project activities and their sequence</a:t>
            </a:r>
          </a:p>
          <a:p>
            <a:pPr lvl="1"/>
            <a:r>
              <a:rPr lang="en-GB" noProof="0" dirty="0"/>
              <a:t>Defines projects life-cycle. </a:t>
            </a:r>
          </a:p>
          <a:p>
            <a:pPr lvl="1"/>
            <a:r>
              <a:rPr lang="en-GB" noProof="0" dirty="0"/>
              <a:t>Models are:</a:t>
            </a:r>
          </a:p>
          <a:p>
            <a:pPr lvl="2"/>
            <a:r>
              <a:rPr lang="en-GB" noProof="0" dirty="0"/>
              <a:t>static, have clearly defined stages</a:t>
            </a:r>
          </a:p>
          <a:p>
            <a:pPr lvl="2"/>
            <a:r>
              <a:rPr lang="en-GB" noProof="0" dirty="0"/>
              <a:t>Have no clearly defied stages and their boundaries. </a:t>
            </a:r>
          </a:p>
        </p:txBody>
      </p:sp>
    </p:spTree>
    <p:extLst>
      <p:ext uri="{BB962C8B-B14F-4D97-AF65-F5344CB8AC3E}">
        <p14:creationId xmlns:p14="http://schemas.microsoft.com/office/powerpoint/2010/main" val="344724308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5140462-0667-4258-8DD6-DC1FD194F4F6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Transformations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1514828"/>
              </p:ext>
            </p:extLst>
          </p:nvPr>
        </p:nvGraphicFramePr>
        <p:xfrm>
          <a:off x="611560" y="2060848"/>
          <a:ext cx="8064896" cy="1115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365800" imgH="586637" progId="Visio.Drawing.11">
                  <p:embed/>
                </p:oleObj>
              </mc:Choice>
              <mc:Fallback>
                <p:oleObj name="Visio" r:id="rId2" imgW="4365800" imgH="586637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1560" y="2060848"/>
                        <a:ext cx="8064896" cy="11150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44898"/>
              </p:ext>
            </p:extLst>
          </p:nvPr>
        </p:nvGraphicFramePr>
        <p:xfrm>
          <a:off x="2051720" y="4221088"/>
          <a:ext cx="4748213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476341" imgH="502673" progId="Visio.Drawing.11">
                  <p:embed/>
                </p:oleObj>
              </mc:Choice>
              <mc:Fallback>
                <p:oleObj name="Visio" r:id="rId4" imgW="2476341" imgH="502673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1720" y="4221088"/>
                        <a:ext cx="4748213" cy="973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23728" y="5250105"/>
            <a:ext cx="460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2">
                    <a:lumMod val="50000"/>
                  </a:schemeClr>
                </a:solidFill>
              </a:rPr>
              <a:t>Transformation between source and target languages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60" y="3284984"/>
            <a:ext cx="7992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>
                <a:solidFill>
                  <a:schemeClr val="accent2">
                    <a:lumMod val="50000"/>
                  </a:schemeClr>
                </a:solidFill>
              </a:rPr>
              <a:t>Transformation </a:t>
            </a:r>
            <a:r>
              <a:rPr lang="fr-FR" sz="1000" b="1" dirty="0" err="1">
                <a:solidFill>
                  <a:schemeClr val="accent2">
                    <a:lumMod val="50000"/>
                  </a:schemeClr>
                </a:solidFill>
              </a:rPr>
              <a:t>definition</a:t>
            </a:r>
            <a:r>
              <a:rPr lang="fr-FR" sz="1000" b="1" dirty="0">
                <a:solidFill>
                  <a:schemeClr val="accent2">
                    <a:lumMod val="50000"/>
                  </a:schemeClr>
                </a:solidFill>
              </a:rPr>
              <a:t> in a </a:t>
            </a:r>
            <a:r>
              <a:rPr lang="fr-FR" sz="1000" b="1" dirty="0" err="1">
                <a:solidFill>
                  <a:schemeClr val="accent2">
                    <a:lumMod val="50000"/>
                  </a:schemeClr>
                </a:solidFill>
              </a:rPr>
              <a:t>tool</a:t>
            </a:r>
            <a:endParaRPr lang="en-US" sz="10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88723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Transformations Features</a:t>
            </a:r>
          </a:p>
        </p:txBody>
      </p:sp>
      <p:sp>
        <p:nvSpPr>
          <p:cNvPr id="74756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GB" noProof="0" dirty="0"/>
              <a:t>Adaptable</a:t>
            </a:r>
          </a:p>
          <a:p>
            <a:r>
              <a:rPr lang="en-GB" noProof="0" dirty="0"/>
              <a:t>Traceable</a:t>
            </a:r>
          </a:p>
          <a:p>
            <a:r>
              <a:rPr lang="en-GB" noProof="0" dirty="0"/>
              <a:t>Step by step</a:t>
            </a:r>
          </a:p>
          <a:p>
            <a:r>
              <a:rPr lang="en-GB" noProof="0" dirty="0"/>
              <a:t>Bi-directional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3AA6A-FF2F-44C5-8F16-F678E1538531}" type="slidenum">
              <a:rPr lang="fr-FR" smtClean="0"/>
              <a:pPr/>
              <a:t>31</a:t>
            </a:fld>
            <a:endParaRPr lang="fr-FR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3788492"/>
              </p:ext>
            </p:extLst>
          </p:nvPr>
        </p:nvGraphicFramePr>
        <p:xfrm>
          <a:off x="1619672" y="4149080"/>
          <a:ext cx="5431236" cy="1929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476341" imgH="883570" progId="Visio.Drawing.11">
                  <p:embed/>
                </p:oleObj>
              </mc:Choice>
              <mc:Fallback>
                <p:oleObj name="Visio" r:id="rId2" imgW="2476341" imgH="88357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19672" y="4149080"/>
                        <a:ext cx="5431236" cy="19290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7743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Transformations Language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GB" sz="1600" noProof="0" dirty="0"/>
              <a:t>QVT standard</a:t>
            </a:r>
          </a:p>
          <a:p>
            <a:r>
              <a:rPr lang="en-GB" sz="1600" noProof="0" dirty="0"/>
              <a:t>Implementations by tools vendors</a:t>
            </a:r>
          </a:p>
        </p:txBody>
      </p:sp>
      <p:pic>
        <p:nvPicPr>
          <p:cNvPr id="76805" name="Picture 5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25"/>
          <a:stretch/>
        </p:blipFill>
        <p:spPr>
          <a:xfrm>
            <a:off x="4067944" y="1410341"/>
            <a:ext cx="4810306" cy="48509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6C726-4D98-45E7-A0C2-552D210D8FEE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494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QVT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GB" sz="1800" noProof="0" dirty="0"/>
              <a:t>Query</a:t>
            </a:r>
          </a:p>
          <a:p>
            <a:r>
              <a:rPr lang="en-GB" sz="1800" noProof="0" dirty="0"/>
              <a:t>View</a:t>
            </a:r>
          </a:p>
          <a:p>
            <a:r>
              <a:rPr lang="en-GB" sz="1800" noProof="0" dirty="0"/>
              <a:t>Transform</a:t>
            </a:r>
          </a:p>
        </p:txBody>
      </p:sp>
      <p:pic>
        <p:nvPicPr>
          <p:cNvPr id="27655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908720"/>
            <a:ext cx="4064000" cy="3163195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06049-BB72-4C5D-86C1-9C489A927895}" type="slidenum">
              <a:rPr lang="fr-FR" smtClean="0"/>
              <a:pPr/>
              <a:t>33</a:t>
            </a:fld>
            <a:endParaRPr lang="fr-FR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6503630"/>
              </p:ext>
            </p:extLst>
          </p:nvPr>
        </p:nvGraphicFramePr>
        <p:xfrm>
          <a:off x="323528" y="3284984"/>
          <a:ext cx="5214937" cy="268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901070" imgH="2026817" progId="Visio.Drawing.11">
                  <p:embed/>
                </p:oleObj>
              </mc:Choice>
              <mc:Fallback>
                <p:oleObj name="Visio" r:id="rId3" imgW="3901070" imgH="2026817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3528" y="3284984"/>
                        <a:ext cx="5214937" cy="2689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175925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5140462-0667-4258-8DD6-DC1FD194F4F6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Meta-Models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noProof="0" dirty="0"/>
              <a:t>Model is defined by model.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652668"/>
              </p:ext>
            </p:extLst>
          </p:nvPr>
        </p:nvGraphicFramePr>
        <p:xfrm>
          <a:off x="5076056" y="1340768"/>
          <a:ext cx="3670664" cy="4968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095451" imgH="2841992" progId="Visio.Drawing.11">
                  <p:embed/>
                </p:oleObj>
              </mc:Choice>
              <mc:Fallback>
                <p:oleObj name="Visio" r:id="rId2" imgW="2095451" imgH="2841992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76056" y="1340768"/>
                        <a:ext cx="3670664" cy="4968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972424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M0-M1-M2-M3 Level Modes</a:t>
            </a:r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GB" sz="2800" b="1" noProof="0" dirty="0"/>
              <a:t>M0</a:t>
            </a:r>
            <a:r>
              <a:rPr lang="en-GB" sz="2800" noProof="0" dirty="0"/>
              <a:t> – what to model.</a:t>
            </a:r>
          </a:p>
          <a:p>
            <a:r>
              <a:rPr lang="en-GB" sz="2800" b="1" noProof="0" dirty="0"/>
              <a:t>M1</a:t>
            </a:r>
            <a:r>
              <a:rPr lang="en-GB" sz="2800" noProof="0" dirty="0"/>
              <a:t> – models (ex: UML).</a:t>
            </a:r>
          </a:p>
          <a:p>
            <a:r>
              <a:rPr lang="en-GB" sz="2800" b="1" noProof="0" dirty="0"/>
              <a:t>M2</a:t>
            </a:r>
            <a:r>
              <a:rPr lang="en-GB" sz="2800" noProof="0" dirty="0"/>
              <a:t> – meta-models (ex: abstract model syntax in UML)</a:t>
            </a:r>
          </a:p>
          <a:p>
            <a:r>
              <a:rPr lang="en-GB" sz="2800" b="1" noProof="0" dirty="0"/>
              <a:t>M3</a:t>
            </a:r>
            <a:r>
              <a:rPr lang="en-GB" sz="2800" noProof="0" dirty="0"/>
              <a:t> – meta-meta-model.</a:t>
            </a:r>
          </a:p>
          <a:p>
            <a:endParaRPr lang="en-GB" sz="28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3AA6A-FF2F-44C5-8F16-F678E1538531}" type="slidenum">
              <a:rPr lang="fr-FR" smtClean="0"/>
              <a:pPr/>
              <a:t>35</a:t>
            </a:fld>
            <a:endParaRPr lang="fr-FR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1576519"/>
              </p:ext>
            </p:extLst>
          </p:nvPr>
        </p:nvGraphicFramePr>
        <p:xfrm>
          <a:off x="4624769" y="1772816"/>
          <a:ext cx="4030529" cy="4591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626785" imgH="4168181" progId="Visio.Drawing.11">
                  <p:embed/>
                </p:oleObj>
              </mc:Choice>
              <mc:Fallback>
                <p:oleObj name="Visio" r:id="rId3" imgW="3626785" imgH="4168181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24769" y="1772816"/>
                        <a:ext cx="4030529" cy="4591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8567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MOF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GB" i="1" noProof="0" dirty="0"/>
              <a:t>Meta Object Facility.</a:t>
            </a:r>
          </a:p>
          <a:p>
            <a:r>
              <a:rPr lang="en-GB" noProof="0" dirty="0"/>
              <a:t>Self definition.</a:t>
            </a:r>
          </a:p>
          <a:p>
            <a:r>
              <a:rPr lang="en-GB" noProof="0" dirty="0"/>
              <a:t>For defining M3 level.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3AA6A-FF2F-44C5-8F16-F678E1538531}" type="slidenum">
              <a:rPr lang="fr-FR" smtClean="0"/>
              <a:pPr/>
              <a:t>36</a:t>
            </a:fld>
            <a:endParaRPr lang="fr-FR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900254"/>
              </p:ext>
            </p:extLst>
          </p:nvPr>
        </p:nvGraphicFramePr>
        <p:xfrm>
          <a:off x="3995936" y="1916832"/>
          <a:ext cx="4891087" cy="443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891094" imgH="4435660" progId="Visio.Drawing.11">
                  <p:embed/>
                </p:oleObj>
              </mc:Choice>
              <mc:Fallback>
                <p:oleObj name="Visio" r:id="rId3" imgW="4891094" imgH="443566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95936" y="1916832"/>
                        <a:ext cx="4891087" cy="443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9618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Full MDA</a:t>
            </a:r>
          </a:p>
        </p:txBody>
      </p:sp>
      <p:sp>
        <p:nvSpPr>
          <p:cNvPr id="28685" name="Rectangle 1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GB" noProof="0" dirty="0"/>
              <a:t>Meta-language</a:t>
            </a:r>
          </a:p>
          <a:p>
            <a:r>
              <a:rPr lang="en-GB" noProof="0" dirty="0"/>
              <a:t>Transformation's language</a:t>
            </a:r>
          </a:p>
          <a:p>
            <a:r>
              <a:rPr lang="en-GB" noProof="0" dirty="0"/>
              <a:t>PIM, PSM</a:t>
            </a:r>
          </a:p>
          <a:p>
            <a:r>
              <a:rPr lang="en-GB" noProof="0" dirty="0"/>
              <a:t>Transformation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3AA6A-FF2F-44C5-8F16-F678E1538531}" type="slidenum">
              <a:rPr lang="fr-FR" smtClean="0"/>
              <a:pPr/>
              <a:t>37</a:t>
            </a:fld>
            <a:endParaRPr lang="fr-FR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818187"/>
              </p:ext>
            </p:extLst>
          </p:nvPr>
        </p:nvGraphicFramePr>
        <p:xfrm>
          <a:off x="4139952" y="1484784"/>
          <a:ext cx="4729163" cy="383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731699" imgH="3832881" progId="Visio.Drawing.11">
                  <p:embed/>
                </p:oleObj>
              </mc:Choice>
              <mc:Fallback>
                <p:oleObj name="Visio" r:id="rId3" imgW="4731699" imgH="3832881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39952" y="1484784"/>
                        <a:ext cx="4729163" cy="383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7480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5140462-0667-4258-8DD6-DC1FD194F4F6}" type="slidenum">
              <a:rPr lang="fr-FR" smtClean="0"/>
              <a:pPr/>
              <a:t>38</a:t>
            </a:fld>
            <a:endParaRPr lang="fr-FR"/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Assumptions for MDE / MDA success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noProof="0" dirty="0"/>
              <a:t>Existence of tools covering all processes.</a:t>
            </a:r>
          </a:p>
          <a:p>
            <a:r>
              <a:rPr lang="en-GB" noProof="0" dirty="0"/>
              <a:t>Tool's ease of use.</a:t>
            </a:r>
          </a:p>
          <a:p>
            <a:r>
              <a:rPr lang="en-GB" noProof="0" dirty="0"/>
              <a:t>Tool's adoptability.</a:t>
            </a:r>
          </a:p>
        </p:txBody>
      </p:sp>
    </p:spTree>
    <p:extLst>
      <p:ext uri="{BB962C8B-B14F-4D97-AF65-F5344CB8AC3E}">
        <p14:creationId xmlns:p14="http://schemas.microsoft.com/office/powerpoint/2010/main" val="243727828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 err="1"/>
              <a:t>AndroMDA</a:t>
            </a:r>
            <a:endParaRPr lang="en-GB" noProof="0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en-GB" sz="2800" noProof="0" dirty="0">
                <a:hlinkClick r:id="rId3"/>
              </a:rPr>
              <a:t>http://www.andromda.org/</a:t>
            </a:r>
            <a:endParaRPr lang="en-GB" sz="2800" noProof="0" dirty="0"/>
          </a:p>
          <a:p>
            <a:r>
              <a:rPr lang="en-GB" sz="2800" noProof="0" dirty="0"/>
              <a:t>Open-source.</a:t>
            </a:r>
          </a:p>
          <a:p>
            <a:r>
              <a:rPr lang="en-GB" sz="2800" noProof="0" dirty="0"/>
              <a:t>Command line.</a:t>
            </a:r>
          </a:p>
          <a:p>
            <a:r>
              <a:rPr lang="en-GB" sz="2800" noProof="0" dirty="0"/>
              <a:t>One way transformations.</a:t>
            </a:r>
          </a:p>
          <a:p>
            <a:endParaRPr lang="en-GB" sz="2800" noProof="0" dirty="0"/>
          </a:p>
          <a:p>
            <a:endParaRPr lang="en-GB" sz="2800" noProof="0" dirty="0"/>
          </a:p>
        </p:txBody>
      </p:sp>
      <p:pic>
        <p:nvPicPr>
          <p:cNvPr id="30725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573016"/>
            <a:ext cx="4064000" cy="2630641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BD33B16-DB2B-4D17-8CEA-9894C0416518}" type="slidenum">
              <a:rPr lang="fr-FR" smtClean="0"/>
              <a:pPr/>
              <a:t>39</a:t>
            </a:fld>
            <a:endParaRPr lang="fr-FR"/>
          </a:p>
        </p:txBody>
      </p:sp>
      <p:pic>
        <p:nvPicPr>
          <p:cNvPr id="30724" name="Picture 4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780928"/>
            <a:ext cx="2381250" cy="590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376084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5140462-0667-4258-8DD6-DC1FD194F4F6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Waterfall 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sz="2000" noProof="0" dirty="0"/>
              <a:t>Milestones as transition and acceptance points.</a:t>
            </a:r>
          </a:p>
          <a:p>
            <a:r>
              <a:rPr lang="en-GB" sz="2000" noProof="0" dirty="0"/>
              <a:t>Transition between phases requires finishing all tasks, activities of a phase.</a:t>
            </a:r>
          </a:p>
          <a:p>
            <a:r>
              <a:rPr lang="en-GB" sz="2000" noProof="0" dirty="0"/>
              <a:t>Requirement's change is expensive.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372022"/>
              </p:ext>
            </p:extLst>
          </p:nvPr>
        </p:nvGraphicFramePr>
        <p:xfrm>
          <a:off x="4644008" y="1772816"/>
          <a:ext cx="4145151" cy="3528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017138" imgH="2567858" progId="Visio.Drawing.11">
                  <p:embed/>
                </p:oleObj>
              </mc:Choice>
              <mc:Fallback>
                <p:oleObj name="Visio" r:id="rId2" imgW="3017138" imgH="2567858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44008" y="1772816"/>
                        <a:ext cx="4145151" cy="3528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353808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62000" indent="-762000"/>
            <a:r>
              <a:rPr lang="en-GB" noProof="0" dirty="0"/>
              <a:t>Rational XDE MDA Toolkit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GB" sz="2800" noProof="0" dirty="0"/>
              <a:t>Modelling and generation tool.</a:t>
            </a:r>
          </a:p>
          <a:p>
            <a:r>
              <a:rPr lang="en-GB" sz="2800" noProof="0" dirty="0"/>
              <a:t>No transformations.</a:t>
            </a:r>
          </a:p>
          <a:p>
            <a:endParaRPr lang="en-GB" sz="2800" noProof="0" dirty="0"/>
          </a:p>
          <a:p>
            <a:endParaRPr lang="en-GB" sz="2800" noProof="0" dirty="0"/>
          </a:p>
        </p:txBody>
      </p:sp>
      <p:pic>
        <p:nvPicPr>
          <p:cNvPr id="32772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2243864"/>
            <a:ext cx="4064000" cy="3451359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3AA6A-FF2F-44C5-8F16-F678E1538531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8340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 err="1"/>
              <a:t>ArcStyler</a:t>
            </a:r>
            <a:r>
              <a:rPr lang="en-GB" noProof="0" dirty="0"/>
              <a:t> 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en-GB" noProof="0" dirty="0">
                <a:hlinkClick r:id="rId3"/>
              </a:rPr>
              <a:t>http://www.arcstyler.com/</a:t>
            </a:r>
            <a:endParaRPr lang="en-GB" noProof="0" dirty="0"/>
          </a:p>
          <a:p>
            <a:r>
              <a:rPr lang="en-GB" noProof="0" dirty="0"/>
              <a:t>Commercial</a:t>
            </a:r>
          </a:p>
          <a:p>
            <a:r>
              <a:rPr lang="en-GB" noProof="0"/>
              <a:t>Based on </a:t>
            </a:r>
            <a:r>
              <a:rPr lang="en-GB" noProof="0" dirty="0"/>
              <a:t>Magic Draw</a:t>
            </a:r>
          </a:p>
          <a:p>
            <a:r>
              <a:rPr lang="en-GB" noProof="0" dirty="0"/>
              <a:t>Full development environment</a:t>
            </a:r>
          </a:p>
          <a:p>
            <a:r>
              <a:rPr lang="en-GB" noProof="0" dirty="0"/>
              <a:t>Plenty of pre-made transformations</a:t>
            </a:r>
          </a:p>
          <a:p>
            <a:pPr>
              <a:buFont typeface="Wingdings" pitchFamily="2" charset="2"/>
              <a:buNone/>
            </a:pPr>
            <a:endParaRPr lang="en-GB" noProof="0" dirty="0"/>
          </a:p>
        </p:txBody>
      </p:sp>
      <p:pic>
        <p:nvPicPr>
          <p:cNvPr id="34821" name="Picture 5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2204864"/>
            <a:ext cx="1728192" cy="100261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356138"/>
            <a:ext cx="3975727" cy="2985726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33B16-DB2B-4D17-8CEA-9894C0416518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883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62000" indent="-762000"/>
            <a:r>
              <a:rPr lang="en-GB" i="1" noProof="0" dirty="0" err="1"/>
              <a:t>OpenMDX</a:t>
            </a:r>
            <a:endParaRPr lang="en-GB" i="1" noProof="0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GB" sz="2800" noProof="0" dirty="0">
                <a:hlinkClick r:id="rId3"/>
              </a:rPr>
              <a:t>http://www.openmdx.org/</a:t>
            </a:r>
            <a:endParaRPr lang="en-GB" sz="2800" noProof="0" dirty="0"/>
          </a:p>
          <a:p>
            <a:r>
              <a:rPr lang="en-GB" sz="2800" noProof="0" dirty="0"/>
              <a:t>Open-source</a:t>
            </a:r>
          </a:p>
          <a:p>
            <a:r>
              <a:rPr lang="en-GB" sz="2800" noProof="0" dirty="0"/>
              <a:t>Command line</a:t>
            </a:r>
          </a:p>
          <a:p>
            <a:r>
              <a:rPr lang="en-GB" sz="2800" noProof="0" dirty="0"/>
              <a:t>Java, .NET </a:t>
            </a:r>
          </a:p>
          <a:p>
            <a:r>
              <a:rPr lang="en-GB" sz="2800" noProof="0" dirty="0"/>
              <a:t>One-way transformations</a:t>
            </a:r>
          </a:p>
          <a:p>
            <a:endParaRPr lang="en-GB" sz="2800" noProof="0" dirty="0"/>
          </a:p>
        </p:txBody>
      </p:sp>
      <p:pic>
        <p:nvPicPr>
          <p:cNvPr id="36869" name="Picture 5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2636912"/>
            <a:ext cx="1914286" cy="96190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302" y="3717032"/>
            <a:ext cx="4326074" cy="2624832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33B16-DB2B-4D17-8CEA-9894C0416518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6587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 err="1"/>
              <a:t>OptimalJ</a:t>
            </a:r>
            <a:endParaRPr lang="en-GB" noProof="0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GB" sz="2800" noProof="0" dirty="0"/>
              <a:t>Commercial</a:t>
            </a:r>
          </a:p>
          <a:p>
            <a:r>
              <a:rPr lang="en-GB" sz="2800" noProof="0" dirty="0"/>
              <a:t>OMT notation</a:t>
            </a:r>
          </a:p>
          <a:p>
            <a:r>
              <a:rPr lang="en-GB" sz="2800" noProof="0" dirty="0"/>
              <a:t>Integrated development environment</a:t>
            </a:r>
          </a:p>
          <a:p>
            <a:r>
              <a:rPr lang="en-GB" sz="2800" noProof="0" dirty="0"/>
              <a:t>Bi-directional transformations</a:t>
            </a:r>
          </a:p>
          <a:p>
            <a:r>
              <a:rPr lang="en-GB" sz="2800" noProof="0" dirty="0"/>
              <a:t>Java</a:t>
            </a:r>
          </a:p>
        </p:txBody>
      </p:sp>
      <p:pic>
        <p:nvPicPr>
          <p:cNvPr id="38917" name="Picture 5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100" y="1916832"/>
            <a:ext cx="2318991" cy="664651"/>
          </a:xfrm>
        </p:spPr>
      </p:pic>
      <p:pic>
        <p:nvPicPr>
          <p:cNvPr id="38916" name="Picture 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63" y="2708920"/>
            <a:ext cx="4320600" cy="2912864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33B16-DB2B-4D17-8CEA-9894C0416518}" type="slidenum">
              <a:rPr lang="fr-FR" smtClean="0"/>
              <a:pPr/>
              <a:t>43</a:t>
            </a:fld>
            <a:endParaRPr lang="fr-FR"/>
          </a:p>
        </p:txBody>
      </p:sp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5805488"/>
            <a:ext cx="3716338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2737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5140462-0667-4258-8DD6-DC1FD194F4F6}" type="slidenum">
              <a:rPr lang="fr-FR" smtClean="0"/>
              <a:pPr/>
              <a:t>44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Summary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Software is developed adhering to development processes. </a:t>
            </a:r>
          </a:p>
          <a:p>
            <a:r>
              <a:rPr lang="en-GB" noProof="0" dirty="0"/>
              <a:t>MSF – iterations with milestones. </a:t>
            </a:r>
          </a:p>
          <a:p>
            <a:r>
              <a:rPr lang="en-GB" noProof="0" dirty="0"/>
              <a:t>Compromise triangle can resolve project constraints.</a:t>
            </a:r>
          </a:p>
          <a:p>
            <a:r>
              <a:rPr lang="en-GB" noProof="0" dirty="0"/>
              <a:t>MDE – new software development approach.</a:t>
            </a:r>
          </a:p>
          <a:p>
            <a:r>
              <a:rPr lang="en-GB" noProof="0" dirty="0"/>
              <a:t>MDE – software is modelled and generated.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5140462-0667-4258-8DD6-DC1FD194F4F6}" type="slidenum">
              <a:rPr lang="fr-FR" smtClean="0"/>
              <a:pPr/>
              <a:t>45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References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noProof="0" dirty="0"/>
              <a:t>Turner, M.S.V., Microsoft Solutions Framework Essentials. 2009: Microsoft Press. 340.</a:t>
            </a:r>
          </a:p>
          <a:p>
            <a:r>
              <a:rPr lang="en-GB" noProof="0" dirty="0" err="1"/>
              <a:t>Kruchten</a:t>
            </a:r>
            <a:r>
              <a:rPr lang="en-GB" noProof="0" dirty="0"/>
              <a:t>, P., The rational unified process : an introduction. 3rd ed. 2003, Boston: Addison-Wesley. 336.</a:t>
            </a:r>
          </a:p>
          <a:p>
            <a:r>
              <a:rPr lang="en-GB" noProof="0" dirty="0"/>
              <a:t>Blanc, X., MDA </a:t>
            </a:r>
            <a:r>
              <a:rPr lang="en-GB" noProof="0" dirty="0" err="1"/>
              <a:t>en</a:t>
            </a:r>
            <a:r>
              <a:rPr lang="en-GB" noProof="0" dirty="0"/>
              <a:t> action. </a:t>
            </a:r>
            <a:r>
              <a:rPr lang="en-GB" noProof="0" dirty="0" err="1"/>
              <a:t>Ingéniere</a:t>
            </a:r>
            <a:r>
              <a:rPr lang="en-GB" noProof="0" dirty="0"/>
              <a:t> </a:t>
            </a:r>
            <a:r>
              <a:rPr lang="en-GB" noProof="0" dirty="0" err="1"/>
              <a:t>logicielle</a:t>
            </a:r>
            <a:r>
              <a:rPr lang="en-GB" noProof="0" dirty="0"/>
              <a:t> </a:t>
            </a:r>
            <a:r>
              <a:rPr lang="en-GB" noProof="0" dirty="0" err="1"/>
              <a:t>guidée</a:t>
            </a:r>
            <a:r>
              <a:rPr lang="en-GB" noProof="0" dirty="0"/>
              <a:t> par les </a:t>
            </a:r>
            <a:r>
              <a:rPr lang="en-GB" noProof="0" dirty="0" err="1"/>
              <a:t>modèles</a:t>
            </a:r>
            <a:r>
              <a:rPr lang="en-GB" noProof="0" dirty="0"/>
              <a:t>. 2005, Paris: Groupe </a:t>
            </a:r>
            <a:r>
              <a:rPr lang="en-GB" noProof="0" dirty="0" err="1"/>
              <a:t>Eyrolles</a:t>
            </a:r>
            <a:r>
              <a:rPr lang="en-GB" noProof="0" dirty="0"/>
              <a:t>. 270.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noProof="0" dirty="0" err="1"/>
              <a:t>Programų</a:t>
            </a:r>
            <a:r>
              <a:rPr lang="en-GB" noProof="0" dirty="0"/>
              <a:t> </a:t>
            </a:r>
            <a:r>
              <a:rPr lang="en-GB" noProof="0" dirty="0" err="1"/>
              <a:t>projektavimo</a:t>
            </a:r>
            <a:r>
              <a:rPr lang="en-GB" noProof="0" dirty="0"/>
              <a:t> </a:t>
            </a:r>
            <a:r>
              <a:rPr lang="en-GB" noProof="0" dirty="0" err="1"/>
              <a:t>bazinės</a:t>
            </a:r>
            <a:r>
              <a:rPr lang="en-GB" noProof="0" dirty="0"/>
              <a:t> </a:t>
            </a:r>
            <a:r>
              <a:rPr lang="en-GB" noProof="0" dirty="0" err="1"/>
              <a:t>koncepcijos</a:t>
            </a:r>
            <a:endParaRPr lang="en-GB" noProof="0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4797152"/>
            <a:ext cx="8096274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lt-LT" dirty="0"/>
              <a:t>Projektas „Aukštojo mokslo I ir II pakopų informatikos ir informatikos inžinerijos krypčių studijų programų atnaujinimas bei naujų sukūrimas ir įgyvendinimas (AMIPA)“, projekto kodas VP1–2.2–ŠMM–09–V–01–003, finansuojamas iš Europos socialinio fondo ir Lietuvos valstybės biudžeto lėšų.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79859"/>
            <a:ext cx="16319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3208"/>
            <a:ext cx="15367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17959"/>
            <a:ext cx="84455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626" y="119558"/>
            <a:ext cx="679450" cy="67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102452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5140462-0667-4258-8DD6-DC1FD194F4F6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Spiral Model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Based on repeated tuning of requirements, project costs, and plans.</a:t>
            </a:r>
          </a:p>
          <a:p>
            <a:r>
              <a:rPr lang="en-GB" noProof="0" dirty="0"/>
              <a:t>Works effectively on small projects.</a:t>
            </a:r>
          </a:p>
          <a:p>
            <a:r>
              <a:rPr lang="en-GB" noProof="0" dirty="0"/>
              <a:t>End user is involved into the project.</a:t>
            </a:r>
          </a:p>
          <a:p>
            <a:r>
              <a:rPr lang="en-GB" noProof="0" dirty="0"/>
              <a:t>No clearly defined project milestones.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583870"/>
              </p:ext>
            </p:extLst>
          </p:nvPr>
        </p:nvGraphicFramePr>
        <p:xfrm>
          <a:off x="4716016" y="1556792"/>
          <a:ext cx="3960440" cy="42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767863" imgH="1759911" progId="Visio.Drawing.11">
                  <p:embed/>
                </p:oleObj>
              </mc:Choice>
              <mc:Fallback>
                <p:oleObj name="Visio" r:id="rId2" imgW="1767863" imgH="1759911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16016" y="1556792"/>
                        <a:ext cx="3960440" cy="4266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761795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5140462-0667-4258-8DD6-DC1FD194F4F6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MSF Process Model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11560" y="1709738"/>
            <a:ext cx="4098553" cy="4386262"/>
          </a:xfrm>
        </p:spPr>
        <p:txBody>
          <a:bodyPr>
            <a:normAutofit/>
          </a:bodyPr>
          <a:lstStyle/>
          <a:p>
            <a:r>
              <a:rPr lang="en-GB" sz="1600" noProof="0" dirty="0"/>
              <a:t>Phase based; milestone driven iterative model.</a:t>
            </a:r>
          </a:p>
          <a:p>
            <a:r>
              <a:rPr lang="en-GB" sz="1600" noProof="0" dirty="0"/>
              <a:t>Combines best practices of waterfall ant spiral models:</a:t>
            </a:r>
          </a:p>
          <a:p>
            <a:pPr lvl="1"/>
            <a:r>
              <a:rPr lang="en-GB" sz="1600" noProof="0" dirty="0"/>
              <a:t>Waterfall milestones,</a:t>
            </a:r>
          </a:p>
          <a:p>
            <a:pPr lvl="1"/>
            <a:r>
              <a:rPr lang="en-GB" sz="1600" noProof="0" dirty="0"/>
              <a:t>Spiral iterations.</a:t>
            </a:r>
          </a:p>
          <a:p>
            <a:pPr lvl="1"/>
            <a:endParaRPr lang="en-GB" sz="1600" noProof="0" dirty="0"/>
          </a:p>
          <a:p>
            <a:r>
              <a:rPr lang="en-GB" sz="1600" noProof="0" dirty="0"/>
              <a:t>Phases:</a:t>
            </a:r>
          </a:p>
          <a:p>
            <a:pPr lvl="1"/>
            <a:r>
              <a:rPr lang="en-GB" sz="1600" noProof="0" dirty="0"/>
              <a:t>define,</a:t>
            </a:r>
          </a:p>
          <a:p>
            <a:pPr lvl="1"/>
            <a:r>
              <a:rPr lang="en-GB" sz="1600" noProof="0" dirty="0"/>
              <a:t>plan,</a:t>
            </a:r>
          </a:p>
          <a:p>
            <a:pPr lvl="1"/>
            <a:r>
              <a:rPr lang="en-GB" sz="1600" noProof="0" dirty="0"/>
              <a:t>develop,</a:t>
            </a:r>
          </a:p>
          <a:p>
            <a:pPr lvl="1"/>
            <a:r>
              <a:rPr lang="en-GB" sz="1600" noProof="0" dirty="0"/>
              <a:t>stabilize,</a:t>
            </a:r>
          </a:p>
          <a:p>
            <a:pPr lvl="1"/>
            <a:r>
              <a:rPr lang="en-GB" sz="1600" noProof="0" dirty="0"/>
              <a:t>deploy.</a:t>
            </a:r>
          </a:p>
          <a:p>
            <a:endParaRPr lang="en-GB" sz="1600" noProof="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144011"/>
              </p:ext>
            </p:extLst>
          </p:nvPr>
        </p:nvGraphicFramePr>
        <p:xfrm>
          <a:off x="3923928" y="2348880"/>
          <a:ext cx="4847394" cy="3681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321961" imgH="2506692" progId="Visio.Drawing.11">
                  <p:embed/>
                </p:oleObj>
              </mc:Choice>
              <mc:Fallback>
                <p:oleObj name="Visio" r:id="rId2" imgW="3321961" imgH="2506692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23928" y="2348880"/>
                        <a:ext cx="4847394" cy="36817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138615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5140462-0667-4258-8DD6-DC1FD194F4F6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MSF Team Roles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Product manager</a:t>
            </a:r>
          </a:p>
          <a:p>
            <a:r>
              <a:rPr lang="en-GB" noProof="0" dirty="0"/>
              <a:t>Program manager</a:t>
            </a:r>
          </a:p>
          <a:p>
            <a:r>
              <a:rPr lang="en-GB" noProof="0" dirty="0"/>
              <a:t>Developer</a:t>
            </a:r>
          </a:p>
          <a:p>
            <a:r>
              <a:rPr lang="en-GB" dirty="0"/>
              <a:t>T</a:t>
            </a:r>
            <a:r>
              <a:rPr lang="en-GB" noProof="0" dirty="0"/>
              <a:t>ester</a:t>
            </a:r>
          </a:p>
          <a:p>
            <a:r>
              <a:rPr lang="en-GB" noProof="0" dirty="0"/>
              <a:t>Release manager</a:t>
            </a:r>
          </a:p>
          <a:p>
            <a:r>
              <a:rPr lang="en-GB" noProof="0" dirty="0"/>
              <a:t>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362226959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5140462-0667-4258-8DD6-DC1FD194F4F6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Risk Management Process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Risk identification</a:t>
            </a:r>
          </a:p>
          <a:p>
            <a:r>
              <a:rPr lang="en-GB" noProof="0" dirty="0"/>
              <a:t>Risk analysis</a:t>
            </a:r>
          </a:p>
          <a:p>
            <a:r>
              <a:rPr lang="en-GB" noProof="0" dirty="0"/>
              <a:t>Risk planning</a:t>
            </a:r>
          </a:p>
          <a:p>
            <a:r>
              <a:rPr lang="en-GB" noProof="0" dirty="0"/>
              <a:t>Risk monitoring</a:t>
            </a:r>
          </a:p>
          <a:p>
            <a:r>
              <a:rPr lang="en-GB" noProof="0" dirty="0"/>
              <a:t>Risk management</a:t>
            </a:r>
          </a:p>
          <a:p>
            <a:r>
              <a:rPr lang="en-GB" noProof="0" dirty="0"/>
              <a:t>Lessons learned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6805672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5140462-0667-4258-8DD6-DC1FD194F4F6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Preparation for Project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74320" y="1298448"/>
            <a:ext cx="2713504" cy="4937760"/>
          </a:xfrm>
        </p:spPr>
        <p:txBody>
          <a:bodyPr/>
          <a:lstStyle/>
          <a:p>
            <a:pPr marL="0" indent="0">
              <a:buNone/>
            </a:pPr>
            <a:r>
              <a:rPr lang="en-GB" sz="2000" noProof="0" dirty="0"/>
              <a:t>Process for obtaining</a:t>
            </a:r>
          </a:p>
          <a:p>
            <a:pPr marL="342900" indent="-342900"/>
            <a:r>
              <a:rPr lang="en-GB" sz="2000" noProof="0" dirty="0"/>
              <a:t>knowledge, </a:t>
            </a:r>
          </a:p>
          <a:p>
            <a:pPr marL="342900" indent="-342900"/>
            <a:r>
              <a:rPr lang="en-GB" sz="2000" noProof="0" dirty="0"/>
              <a:t>abilities, and</a:t>
            </a:r>
          </a:p>
          <a:p>
            <a:pPr marL="342900" indent="-342900"/>
            <a:r>
              <a:rPr lang="en-GB" sz="2000" noProof="0" dirty="0"/>
              <a:t>skills,</a:t>
            </a:r>
          </a:p>
          <a:p>
            <a:pPr marL="342900" indent="-342900"/>
            <a:r>
              <a:rPr lang="en-GB" sz="2000" noProof="0" dirty="0"/>
              <a:t>for managing projects and building solutions.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7882296"/>
              </p:ext>
            </p:extLst>
          </p:nvPr>
        </p:nvGraphicFramePr>
        <p:xfrm>
          <a:off x="3131840" y="1301305"/>
          <a:ext cx="5584875" cy="5005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893852" imgH="3466997" progId="Visio.Drawing.11">
                  <p:embed/>
                </p:oleObj>
              </mc:Choice>
              <mc:Fallback>
                <p:oleObj name="Visio" r:id="rId2" imgW="3893852" imgH="3466997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31840" y="1301305"/>
                        <a:ext cx="5584875" cy="5005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7236467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ho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SOHO">
      <a:majorFont>
        <a:latin typeface="Candara"/>
        <a:ea typeface=""/>
        <a:cs typeface=""/>
        <a:font script="Jpan" typeface="ＭＳ Ｐゴシック"/>
        <a:font script="Hang" typeface="HY견명조"/>
        <a:font script="Hans" typeface="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Ｐゴシック"/>
        <a:font script="Hang" typeface="HY견명조"/>
        <a:font script="Hans" typeface="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HO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7000"/>
                <a:satMod val="150000"/>
              </a:schemeClr>
            </a:gs>
            <a:gs pos="30000">
              <a:schemeClr val="phClr">
                <a:shade val="94000"/>
                <a:satMod val="130000"/>
              </a:schemeClr>
            </a:gs>
            <a:gs pos="45000">
              <a:schemeClr val="phClr">
                <a:shade val="100000"/>
                <a:satMod val="120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4000"/>
                <a:satMod val="130000"/>
              </a:schemeClr>
            </a:gs>
            <a:gs pos="100000">
              <a:schemeClr val="phClr">
                <a:shade val="67000"/>
                <a:satMod val="15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700000"/>
            </a:lightRig>
          </a:scene3d>
          <a:sp3d contourW="19050">
            <a:bevelT w="31750" h="38100"/>
            <a:contourClr>
              <a:schemeClr val="phClr">
                <a:shade val="15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4000"/>
                <a:satMod val="210000"/>
              </a:schemeClr>
            </a:gs>
            <a:gs pos="40000">
              <a:schemeClr val="phClr">
                <a:tint val="72000"/>
                <a:shade val="99000"/>
                <a:satMod val="200000"/>
              </a:schemeClr>
            </a:gs>
            <a:gs pos="100000">
              <a:schemeClr val="phClr">
                <a:tint val="100000"/>
                <a:shade val="30000"/>
                <a:alpha val="100000"/>
                <a:satMod val="17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86000"/>
                <a:alpha val="90000"/>
              </a:schemeClr>
              <a:schemeClr val="phClr">
                <a:shade val="49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cbse-01</Template>
  <TotalTime>3259</TotalTime>
  <Words>1195</Words>
  <Application>Microsoft Office PowerPoint</Application>
  <PresentationFormat>Affichage à l'écran (4:3)</PresentationFormat>
  <Paragraphs>297</Paragraphs>
  <Slides>46</Slides>
  <Notes>12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3</vt:i4>
      </vt:variant>
      <vt:variant>
        <vt:lpstr>Titres des diapositives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Candara</vt:lpstr>
      <vt:lpstr>Wingdings</vt:lpstr>
      <vt:lpstr>Soho</vt:lpstr>
      <vt:lpstr>Dessin Microsoft Visio 2003-2010</vt:lpstr>
      <vt:lpstr>Visio</vt:lpstr>
      <vt:lpstr>Microsoft Visio 2003-2010 Drawing</vt:lpstr>
      <vt:lpstr>Software Development Processes</vt:lpstr>
      <vt:lpstr>Topics</vt:lpstr>
      <vt:lpstr>Software Development Process Models</vt:lpstr>
      <vt:lpstr>Waterfall Model</vt:lpstr>
      <vt:lpstr>Spiral Model</vt:lpstr>
      <vt:lpstr>MSF Process Model</vt:lpstr>
      <vt:lpstr>MSF Team Roles</vt:lpstr>
      <vt:lpstr>Risk Management Process</vt:lpstr>
      <vt:lpstr>Preparation for Project</vt:lpstr>
      <vt:lpstr>Project Management</vt:lpstr>
      <vt:lpstr>Trade-offs Management</vt:lpstr>
      <vt:lpstr>Project Iterations</vt:lpstr>
      <vt:lpstr>System Architecture Presentation</vt:lpstr>
      <vt:lpstr>MDE / MDD / MDA</vt:lpstr>
      <vt:lpstr>MDE, MDD, MDA ideas</vt:lpstr>
      <vt:lpstr>The change if the Abstraction Level</vt:lpstr>
      <vt:lpstr>CASE Failure</vt:lpstr>
      <vt:lpstr>Todays Problems</vt:lpstr>
      <vt:lpstr>Model Driven Engineering</vt:lpstr>
      <vt:lpstr>Model Driven Architecture</vt:lpstr>
      <vt:lpstr>MDA Goals</vt:lpstr>
      <vt:lpstr>Classic and MDA Software Development</vt:lpstr>
      <vt:lpstr>Development with MDA</vt:lpstr>
      <vt:lpstr>Development with MDA (detailed)</vt:lpstr>
      <vt:lpstr>MDA Models</vt:lpstr>
      <vt:lpstr>PIM</vt:lpstr>
      <vt:lpstr>PSM</vt:lpstr>
      <vt:lpstr>PSM (EJB, JSP)</vt:lpstr>
      <vt:lpstr>Transformations</vt:lpstr>
      <vt:lpstr>Transformations Roles</vt:lpstr>
      <vt:lpstr>Transformations Features</vt:lpstr>
      <vt:lpstr>Transformations Language</vt:lpstr>
      <vt:lpstr>QVT</vt:lpstr>
      <vt:lpstr>Meta-Models</vt:lpstr>
      <vt:lpstr>M0-M1-M2-M3 Level Modes</vt:lpstr>
      <vt:lpstr>MOF</vt:lpstr>
      <vt:lpstr>Full MDA</vt:lpstr>
      <vt:lpstr>Assumptions for MDE / MDA success</vt:lpstr>
      <vt:lpstr>AndroMDA</vt:lpstr>
      <vt:lpstr>Rational XDE MDA Toolkit</vt:lpstr>
      <vt:lpstr>ArcStyler </vt:lpstr>
      <vt:lpstr>OpenMDX</vt:lpstr>
      <vt:lpstr>OptimalJ</vt:lpstr>
      <vt:lpstr>Summary</vt:lpstr>
      <vt:lpstr>References</vt:lpstr>
      <vt:lpstr>Programų projektavimo bazinės koncepcijos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Re: MAGISTRU modulis: Komponentinis programu sistemu projektavimas</dc:title>
  <dc:creator>Utilisateur Windows</dc:creator>
  <cp:lastModifiedBy>Packevičius Šarūnas</cp:lastModifiedBy>
  <cp:revision>111</cp:revision>
  <dcterms:created xsi:type="dcterms:W3CDTF">2011-08-08T21:06:46Z</dcterms:created>
  <dcterms:modified xsi:type="dcterms:W3CDTF">2021-02-18T16:48:38Z</dcterms:modified>
</cp:coreProperties>
</file>